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5" r:id="rId4"/>
  </p:sldMasterIdLst>
  <p:notesMasterIdLst>
    <p:notesMasterId r:id="rId12"/>
  </p:notesMasterIdLst>
  <p:handoutMasterIdLst>
    <p:handoutMasterId r:id="rId13"/>
  </p:handoutMasterIdLst>
  <p:sldIdLst>
    <p:sldId id="256" r:id="rId5"/>
    <p:sldId id="257" r:id="rId6"/>
    <p:sldId id="278" r:id="rId7"/>
    <p:sldId id="258" r:id="rId8"/>
    <p:sldId id="280" r:id="rId9"/>
    <p:sldId id="281" r:id="rId10"/>
    <p:sldId id="271"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898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7E3F1D-0E39-4185-88B5-D18C4F3F5126}" v="6" dt="2026-06-27T00:40:33.3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9" autoAdjust="0"/>
    <p:restoredTop sz="90655" autoAdjust="0"/>
  </p:normalViewPr>
  <p:slideViewPr>
    <p:cSldViewPr snapToGrid="0">
      <p:cViewPr varScale="1">
        <p:scale>
          <a:sx n="146" d="100"/>
          <a:sy n="146" d="100"/>
        </p:scale>
        <p:origin x="792" y="80"/>
      </p:cViewPr>
      <p:guideLst/>
    </p:cSldViewPr>
  </p:slideViewPr>
  <p:outlineViewPr>
    <p:cViewPr>
      <p:scale>
        <a:sx n="33" d="100"/>
        <a:sy n="33" d="100"/>
      </p:scale>
      <p:origin x="0" y="-288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03" y="29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7F456E-01A6-4013-ACA5-F5492591A2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84983A3-9B9B-4D61-97C9-B9E239A315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6F32FC-4BD9-442A-A8C6-51598C909FE3}" type="datetimeFigureOut">
              <a:rPr lang="en-US" smtClean="0"/>
              <a:t>6/26/2026</a:t>
            </a:fld>
            <a:endParaRPr lang="en-US" dirty="0"/>
          </a:p>
        </p:txBody>
      </p:sp>
      <p:sp>
        <p:nvSpPr>
          <p:cNvPr id="4" name="Footer Placeholder 3">
            <a:extLst>
              <a:ext uri="{FF2B5EF4-FFF2-40B4-BE49-F238E27FC236}">
                <a16:creationId xmlns:a16="http://schemas.microsoft.com/office/drawing/2014/main" id="{5EEABE74-7A97-4D17-8390-42ADD25C33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42C1DBD-1052-425E-BF3C-983304BED5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EEFA9E-C190-4F5C-8394-BD5F1CD55C02}" type="slidenum">
              <a:rPr lang="en-US" smtClean="0"/>
              <a:t>‹#›</a:t>
            </a:fld>
            <a:endParaRPr lang="en-US" dirty="0"/>
          </a:p>
        </p:txBody>
      </p:sp>
    </p:spTree>
    <p:extLst>
      <p:ext uri="{BB962C8B-B14F-4D97-AF65-F5344CB8AC3E}">
        <p14:creationId xmlns:p14="http://schemas.microsoft.com/office/powerpoint/2010/main" val="23248019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6371FA-A98D-41E8-93F4-09945841298A}" type="datetimeFigureOut">
              <a:rPr lang="en-US" smtClean="0"/>
              <a:t>6/26/2026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289C57-55D7-40A4-A101-E74FAC7A092B}" type="slidenum">
              <a:rPr lang="en-US" smtClean="0"/>
              <a:t>‹#›</a:t>
            </a:fld>
            <a:endParaRPr lang="en-US" dirty="0"/>
          </a:p>
        </p:txBody>
      </p:sp>
    </p:spTree>
    <p:extLst>
      <p:ext uri="{BB962C8B-B14F-4D97-AF65-F5344CB8AC3E}">
        <p14:creationId xmlns:p14="http://schemas.microsoft.com/office/powerpoint/2010/main" val="2839902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a:t>
            </a:fld>
            <a:endParaRPr lang="en-US" dirty="0"/>
          </a:p>
        </p:txBody>
      </p:sp>
    </p:spTree>
    <p:extLst>
      <p:ext uri="{BB962C8B-B14F-4D97-AF65-F5344CB8AC3E}">
        <p14:creationId xmlns:p14="http://schemas.microsoft.com/office/powerpoint/2010/main" val="1778128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a:t>
            </a:fld>
            <a:endParaRPr lang="en-US" dirty="0"/>
          </a:p>
        </p:txBody>
      </p:sp>
    </p:spTree>
    <p:extLst>
      <p:ext uri="{BB962C8B-B14F-4D97-AF65-F5344CB8AC3E}">
        <p14:creationId xmlns:p14="http://schemas.microsoft.com/office/powerpoint/2010/main" val="4040438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a:t>
            </a:fld>
            <a:endParaRPr lang="en-US" dirty="0"/>
          </a:p>
        </p:txBody>
      </p:sp>
    </p:spTree>
    <p:extLst>
      <p:ext uri="{BB962C8B-B14F-4D97-AF65-F5344CB8AC3E}">
        <p14:creationId xmlns:p14="http://schemas.microsoft.com/office/powerpoint/2010/main" val="2182522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4</a:t>
            </a:fld>
            <a:endParaRPr lang="en-US" dirty="0"/>
          </a:p>
        </p:txBody>
      </p:sp>
    </p:spTree>
    <p:extLst>
      <p:ext uri="{BB962C8B-B14F-4D97-AF65-F5344CB8AC3E}">
        <p14:creationId xmlns:p14="http://schemas.microsoft.com/office/powerpoint/2010/main" val="2843954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5</a:t>
            </a:fld>
            <a:endParaRPr lang="en-US" dirty="0"/>
          </a:p>
        </p:txBody>
      </p:sp>
    </p:spTree>
    <p:extLst>
      <p:ext uri="{BB962C8B-B14F-4D97-AF65-F5344CB8AC3E}">
        <p14:creationId xmlns:p14="http://schemas.microsoft.com/office/powerpoint/2010/main" val="2066144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6</a:t>
            </a:fld>
            <a:endParaRPr lang="en-US" dirty="0"/>
          </a:p>
        </p:txBody>
      </p:sp>
    </p:spTree>
    <p:extLst>
      <p:ext uri="{BB962C8B-B14F-4D97-AF65-F5344CB8AC3E}">
        <p14:creationId xmlns:p14="http://schemas.microsoft.com/office/powerpoint/2010/main" val="1025326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7</a:t>
            </a:fld>
            <a:endParaRPr lang="en-US" dirty="0"/>
          </a:p>
        </p:txBody>
      </p:sp>
    </p:spTree>
    <p:extLst>
      <p:ext uri="{BB962C8B-B14F-4D97-AF65-F5344CB8AC3E}">
        <p14:creationId xmlns:p14="http://schemas.microsoft.com/office/powerpoint/2010/main" val="702683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A49DFD55-3C28-40EF-9E31-A92D2E4017FF}" type="slidenum">
              <a:rPr lang="en-US" smtClean="0"/>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733419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339688371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123361229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A49DFD55-3C28-40EF-9E31-A92D2E4017FF}" type="slidenum">
              <a:rPr lang="en-US" smtClean="0"/>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90956133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336712453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A49DFD55-3C28-40EF-9E31-A92D2E4017FF}" type="slidenum">
              <a:rPr lang="en-US" smtClean="0"/>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83652656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428432033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369631891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2278814653"/>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Summary">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3B2CC92D-F90A-CB67-4860-D6939AC29566}"/>
              </a:ext>
              <a:ext uri="{C183D7F6-B498-43B3-948B-1728B52AA6E4}">
                <adec:decorative xmlns:adec="http://schemas.microsoft.com/office/drawing/2017/decorative" val="1"/>
              </a:ext>
            </a:extLst>
          </p:cNvPr>
          <p:cNvCxnSpPr>
            <a:cxnSpLocks/>
          </p:cNvCxnSpPr>
          <p:nvPr userDrawn="1"/>
        </p:nvCxnSpPr>
        <p:spPr>
          <a:xfrm flipH="1" flipV="1">
            <a:off x="3094182" y="0"/>
            <a:ext cx="1745673" cy="38977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5476874" y="1671639"/>
            <a:ext cx="5884027" cy="1204912"/>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13" name="Picture Placeholder 12">
            <a:extLst>
              <a:ext uri="{FF2B5EF4-FFF2-40B4-BE49-F238E27FC236}">
                <a16:creationId xmlns:a16="http://schemas.microsoft.com/office/drawing/2014/main" id="{4C376638-5C5B-8E5B-0C26-8F63B98EA417}"/>
              </a:ext>
            </a:extLst>
          </p:cNvPr>
          <p:cNvSpPr>
            <a:spLocks noGrp="1"/>
          </p:cNvSpPr>
          <p:nvPr>
            <p:ph type="pic" sz="quarter" idx="13"/>
          </p:nvPr>
        </p:nvSpPr>
        <p:spPr>
          <a:xfrm>
            <a:off x="-28230" y="-9144"/>
            <a:ext cx="5481955" cy="6876288"/>
          </a:xfrm>
          <a:custGeom>
            <a:avLst/>
            <a:gdLst>
              <a:gd name="connsiteX0" fmla="*/ 0 w 5476875"/>
              <a:gd name="connsiteY0" fmla="*/ 0 h 6858000"/>
              <a:gd name="connsiteX1" fmla="*/ 547687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0 w 5476875"/>
              <a:gd name="connsiteY0" fmla="*/ 0 h 6858000"/>
              <a:gd name="connsiteX1" fmla="*/ 252031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5080 w 5481955"/>
              <a:gd name="connsiteY0" fmla="*/ 0 h 6858000"/>
              <a:gd name="connsiteX1" fmla="*/ 2525395 w 5481955"/>
              <a:gd name="connsiteY1" fmla="*/ 0 h 6858000"/>
              <a:gd name="connsiteX2" fmla="*/ 5481955 w 5481955"/>
              <a:gd name="connsiteY2" fmla="*/ 6858000 h 6858000"/>
              <a:gd name="connsiteX3" fmla="*/ 5080 w 5481955"/>
              <a:gd name="connsiteY3" fmla="*/ 6858000 h 6858000"/>
              <a:gd name="connsiteX4" fmla="*/ 0 w 5481955"/>
              <a:gd name="connsiteY4" fmla="*/ 4805680 h 6858000"/>
              <a:gd name="connsiteX5" fmla="*/ 5080 w 5481955"/>
              <a:gd name="connsiteY5" fmla="*/ 0 h 685800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1955" h="6863080">
                <a:moveTo>
                  <a:pt x="5080" y="0"/>
                </a:moveTo>
                <a:lnTo>
                  <a:pt x="2525395" y="0"/>
                </a:lnTo>
                <a:lnTo>
                  <a:pt x="5481955" y="6858000"/>
                </a:lnTo>
                <a:lnTo>
                  <a:pt x="899160" y="6863080"/>
                </a:lnTo>
                <a:cubicBezTo>
                  <a:pt x="506307" y="5933440"/>
                  <a:pt x="413173" y="5720080"/>
                  <a:pt x="0" y="4759960"/>
                </a:cubicBezTo>
                <a:cubicBezTo>
                  <a:pt x="1693" y="3158067"/>
                  <a:pt x="3387" y="1601893"/>
                  <a:pt x="5080" y="0"/>
                </a:cubicBezTo>
                <a:close/>
              </a:path>
            </a:pathLst>
          </a:custGeom>
        </p:spPr>
        <p:txBody>
          <a:bodyPr lIns="274320" tIns="91440" bIns="91440">
            <a:normAutofit/>
          </a:bodyPr>
          <a:lstStyle>
            <a:lvl1pPr marL="0" indent="0" algn="l">
              <a:buNone/>
              <a:defRPr sz="2000">
                <a:solidFill>
                  <a:schemeClr val="tx1"/>
                </a:solidFill>
              </a:defRPr>
            </a:lvl1pPr>
          </a:lstStyle>
          <a:p>
            <a:r>
              <a:rPr lang="en-US"/>
              <a:t>Click icon to add picture</a:t>
            </a:r>
            <a:endParaRPr lang="en-US" dirty="0"/>
          </a:p>
        </p:txBody>
      </p:sp>
      <p:sp>
        <p:nvSpPr>
          <p:cNvPr id="4" name="Footer Placeholder 4">
            <a:extLst>
              <a:ext uri="{FF2B5EF4-FFF2-40B4-BE49-F238E27FC236}">
                <a16:creationId xmlns:a16="http://schemas.microsoft.com/office/drawing/2014/main" id="{04569D00-2037-2A8D-943B-22FAC1C0B690}"/>
              </a:ext>
            </a:extLst>
          </p:cNvPr>
          <p:cNvSpPr>
            <a:spLocks noGrp="1"/>
          </p:cNvSpPr>
          <p:nvPr>
            <p:ph type="ftr" sz="quarter" idx="11"/>
          </p:nvPr>
        </p:nvSpPr>
        <p:spPr>
          <a:xfrm>
            <a:off x="825500" y="6356349"/>
            <a:ext cx="3819228" cy="365125"/>
          </a:xfrm>
        </p:spPr>
        <p:txBody>
          <a:bodyPr/>
          <a:lstStyle>
            <a:lvl1pPr algn="l">
              <a:defRPr sz="900"/>
            </a:lvl1pPr>
          </a:lstStyle>
          <a:p>
            <a:r>
              <a:rPr lang="en-US" dirty="0"/>
              <a:t>PRESENTATION TITLE</a:t>
            </a:r>
          </a:p>
        </p:txBody>
      </p:sp>
      <p:sp>
        <p:nvSpPr>
          <p:cNvPr id="5" name="Slide Number Placeholder 5">
            <a:extLst>
              <a:ext uri="{FF2B5EF4-FFF2-40B4-BE49-F238E27FC236}">
                <a16:creationId xmlns:a16="http://schemas.microsoft.com/office/drawing/2014/main" id="{75967A9D-0B53-4F3F-0872-495C23A33235}"/>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
        <p:nvSpPr>
          <p:cNvPr id="8" name="Content Placeholder 3">
            <a:extLst>
              <a:ext uri="{FF2B5EF4-FFF2-40B4-BE49-F238E27FC236}">
                <a16:creationId xmlns:a16="http://schemas.microsoft.com/office/drawing/2014/main" id="{643B0E9A-A777-8745-6A36-0A79CB5E036B}"/>
              </a:ext>
            </a:extLst>
          </p:cNvPr>
          <p:cNvSpPr>
            <a:spLocks noGrp="1"/>
          </p:cNvSpPr>
          <p:nvPr>
            <p:ph sz="half" idx="14" hasCustomPrompt="1"/>
          </p:nvPr>
        </p:nvSpPr>
        <p:spPr>
          <a:xfrm>
            <a:off x="5453725" y="3660774"/>
            <a:ext cx="5907176" cy="2536826"/>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1014344"/>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able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a:xfrm>
            <a:off x="838201" y="895350"/>
            <a:ext cx="3247662" cy="1917700"/>
          </a:xfrm>
        </p:spPr>
        <p:txBody>
          <a:bodyPr>
            <a:normAutofit/>
          </a:bodyPr>
          <a:lstStyle>
            <a:lvl1pPr algn="l">
              <a:defRPr lang="en-US" sz="2400" kern="1200" spc="150" baseline="0" dirty="0">
                <a:solidFill>
                  <a:schemeClr val="tx1"/>
                </a:solidFill>
                <a:latin typeface="+mj-lt"/>
                <a:ea typeface="+mj-ea"/>
                <a:cs typeface="+mj-cs"/>
              </a:defRPr>
            </a:lvl1pPr>
          </a:lstStyle>
          <a:p>
            <a:r>
              <a:rPr lang="en-US" dirty="0"/>
              <a:t>CLICK TO add title</a:t>
            </a:r>
          </a:p>
        </p:txBody>
      </p:sp>
      <p:sp>
        <p:nvSpPr>
          <p:cNvPr id="3" name="Content Placeholder 3">
            <a:extLst>
              <a:ext uri="{FF2B5EF4-FFF2-40B4-BE49-F238E27FC236}">
                <a16:creationId xmlns:a16="http://schemas.microsoft.com/office/drawing/2014/main" id="{A14C3057-3BCC-F9A2-98D8-17DDB36F1823}"/>
              </a:ext>
            </a:extLst>
          </p:cNvPr>
          <p:cNvSpPr>
            <a:spLocks noGrp="1"/>
          </p:cNvSpPr>
          <p:nvPr>
            <p:ph sz="half" idx="16" hasCustomPrompt="1"/>
          </p:nvPr>
        </p:nvSpPr>
        <p:spPr>
          <a:xfrm>
            <a:off x="838200" y="2813049"/>
            <a:ext cx="3247662" cy="3238499"/>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able Placeholder 7">
            <a:extLst>
              <a:ext uri="{FF2B5EF4-FFF2-40B4-BE49-F238E27FC236}">
                <a16:creationId xmlns:a16="http://schemas.microsoft.com/office/drawing/2014/main" id="{C3975522-461E-4D79-B5B9-BF9471B54688}"/>
              </a:ext>
            </a:extLst>
          </p:cNvPr>
          <p:cNvSpPr>
            <a:spLocks noGrp="1"/>
          </p:cNvSpPr>
          <p:nvPr>
            <p:ph type="tbl" sz="quarter" idx="14"/>
          </p:nvPr>
        </p:nvSpPr>
        <p:spPr>
          <a:xfrm>
            <a:off x="4216396" y="895927"/>
            <a:ext cx="7137404" cy="5115889"/>
          </a:xfrm>
        </p:spPr>
        <p:txBody>
          <a:bodyPr>
            <a:normAutofit/>
          </a:bodyPr>
          <a:lstStyle>
            <a:lvl1pPr marL="0" indent="0" algn="ctr">
              <a:buNone/>
              <a:defRPr sz="2000"/>
            </a:lvl1pPr>
          </a:lstStyle>
          <a:p>
            <a:r>
              <a:rPr lang="en-US"/>
              <a:t>Click icon to add table</a:t>
            </a:r>
            <a:endParaRPr lang="en-US" dirty="0"/>
          </a:p>
        </p:txBody>
      </p:sp>
      <p:sp>
        <p:nvSpPr>
          <p:cNvPr id="10" name="Footer Placeholder 4">
            <a:extLst>
              <a:ext uri="{FF2B5EF4-FFF2-40B4-BE49-F238E27FC236}">
                <a16:creationId xmlns:a16="http://schemas.microsoft.com/office/drawing/2014/main" id="{5F91997C-538B-C8B9-14D7-31A1932F69C3}"/>
              </a:ext>
            </a:extLst>
          </p:cNvPr>
          <p:cNvSpPr>
            <a:spLocks noGrp="1"/>
          </p:cNvSpPr>
          <p:nvPr>
            <p:ph type="ftr" sz="quarter" idx="11"/>
          </p:nvPr>
        </p:nvSpPr>
        <p:spPr>
          <a:xfrm>
            <a:off x="731615" y="6356349"/>
            <a:ext cx="3819228" cy="365125"/>
          </a:xfrm>
        </p:spPr>
        <p:txBody>
          <a:bodyPr/>
          <a:lstStyle>
            <a:lvl1pPr algn="l">
              <a:defRPr sz="900"/>
            </a:lvl1pPr>
          </a:lstStyle>
          <a:p>
            <a:r>
              <a:rPr lang="en-US" dirty="0"/>
              <a:t>PRESENTATION TITLE</a:t>
            </a:r>
          </a:p>
        </p:txBody>
      </p:sp>
      <p:sp>
        <p:nvSpPr>
          <p:cNvPr id="11" name="Slide Number Placeholder 5">
            <a:extLst>
              <a:ext uri="{FF2B5EF4-FFF2-40B4-BE49-F238E27FC236}">
                <a16:creationId xmlns:a16="http://schemas.microsoft.com/office/drawing/2014/main" id="{1F777EF4-982E-9337-7E82-31DC723C1273}"/>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grpSp>
        <p:nvGrpSpPr>
          <p:cNvPr id="14" name="Group 13">
            <a:extLst>
              <a:ext uri="{FF2B5EF4-FFF2-40B4-BE49-F238E27FC236}">
                <a16:creationId xmlns:a16="http://schemas.microsoft.com/office/drawing/2014/main" id="{E34303BA-AFB6-0E22-486F-785994E3B7B1}"/>
              </a:ext>
              <a:ext uri="{C183D7F6-B498-43B3-948B-1728B52AA6E4}">
                <adec:decorative xmlns:adec="http://schemas.microsoft.com/office/drawing/2017/decorative" val="1"/>
              </a:ext>
            </a:extLst>
          </p:cNvPr>
          <p:cNvGrpSpPr/>
          <p:nvPr userDrawn="1"/>
        </p:nvGrpSpPr>
        <p:grpSpPr>
          <a:xfrm>
            <a:off x="0" y="0"/>
            <a:ext cx="2327564" cy="1505528"/>
            <a:chOff x="0" y="0"/>
            <a:chExt cx="2238376" cy="3105150"/>
          </a:xfrm>
        </p:grpSpPr>
        <p:cxnSp>
          <p:nvCxnSpPr>
            <p:cNvPr id="15" name="Straight Connector 14">
              <a:extLst>
                <a:ext uri="{FF2B5EF4-FFF2-40B4-BE49-F238E27FC236}">
                  <a16:creationId xmlns:a16="http://schemas.microsoft.com/office/drawing/2014/main" id="{F66E3A08-02EB-7B54-5089-E7A7F19FD725}"/>
                </a:ext>
              </a:extLst>
            </p:cNvPr>
            <p:cNvCxnSpPr>
              <a:cxnSpLocks/>
            </p:cNvCxnSpPr>
            <p:nvPr userDrawn="1"/>
          </p:nvCxnSpPr>
          <p:spPr>
            <a:xfrm flipH="1">
              <a:off x="0" y="0"/>
              <a:ext cx="1238250" cy="31051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14F9BE5-00B2-ADDF-771C-AB098B36C820}"/>
                </a:ext>
              </a:extLst>
            </p:cNvPr>
            <p:cNvCxnSpPr>
              <a:cxnSpLocks/>
            </p:cNvCxnSpPr>
            <p:nvPr userDrawn="1"/>
          </p:nvCxnSpPr>
          <p:spPr>
            <a:xfrm flipH="1">
              <a:off x="0" y="0"/>
              <a:ext cx="2238376" cy="2476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6762798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52344762"/>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ection Break 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87018"/>
            <a:ext cx="4179570" cy="3377354"/>
          </a:xfrm>
        </p:spPr>
        <p:txBody>
          <a:bodyPr anchor="b">
            <a:noAutofit/>
          </a:bodyPr>
          <a:lstStyle>
            <a:lvl1pPr algn="l">
              <a:defRPr sz="3600" spc="150" baseline="0">
                <a:solidFill>
                  <a:schemeClr val="tx1"/>
                </a:solidFill>
              </a:defRPr>
            </a:lvl1pPr>
          </a:lstStyle>
          <a:p>
            <a:r>
              <a:rPr lang="en-US" dirty="0"/>
              <a:t>CLICK TO add title</a:t>
            </a:r>
          </a:p>
        </p:txBody>
      </p:sp>
      <p:grpSp>
        <p:nvGrpSpPr>
          <p:cNvPr id="4" name="Group 3">
            <a:extLst>
              <a:ext uri="{FF2B5EF4-FFF2-40B4-BE49-F238E27FC236}">
                <a16:creationId xmlns:a16="http://schemas.microsoft.com/office/drawing/2014/main" id="{4A96E214-6A61-C8A7-B1DB-C8C260C13441}"/>
              </a:ext>
              <a:ext uri="{C183D7F6-B498-43B3-948B-1728B52AA6E4}">
                <adec:decorative xmlns:adec="http://schemas.microsoft.com/office/drawing/2017/decorative" val="1"/>
              </a:ext>
            </a:extLst>
          </p:cNvPr>
          <p:cNvGrpSpPr/>
          <p:nvPr userDrawn="1"/>
        </p:nvGrpSpPr>
        <p:grpSpPr>
          <a:xfrm>
            <a:off x="0" y="0"/>
            <a:ext cx="6557818" cy="6858000"/>
            <a:chOff x="0" y="0"/>
            <a:chExt cx="4762501" cy="5186363"/>
          </a:xfrm>
        </p:grpSpPr>
        <p:cxnSp>
          <p:nvCxnSpPr>
            <p:cNvPr id="5" name="Straight Connector 4">
              <a:extLst>
                <a:ext uri="{FF2B5EF4-FFF2-40B4-BE49-F238E27FC236}">
                  <a16:creationId xmlns:a16="http://schemas.microsoft.com/office/drawing/2014/main" id="{A18BC1BC-99D6-D9F4-19F9-AAE722E2AE61}"/>
                </a:ext>
              </a:extLst>
            </p:cNvPr>
            <p:cNvCxnSpPr>
              <a:cxnSpLocks/>
            </p:cNvCxnSpPr>
            <p:nvPr userDrawn="1"/>
          </p:nvCxnSpPr>
          <p:spPr>
            <a:xfrm flipH="1" flipV="1">
              <a:off x="0" y="876300"/>
              <a:ext cx="4762500" cy="1628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816F797-248B-2C75-29B9-DB65A809D47B}"/>
                </a:ext>
              </a:extLst>
            </p:cNvPr>
            <p:cNvCxnSpPr>
              <a:cxnSpLocks/>
            </p:cNvCxnSpPr>
            <p:nvPr userDrawn="1"/>
          </p:nvCxnSpPr>
          <p:spPr>
            <a:xfrm flipH="1" flipV="1">
              <a:off x="2638425" y="0"/>
              <a:ext cx="2124076" cy="5186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366486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1322318" y="268360"/>
            <a:ext cx="7288282" cy="2121177"/>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3" name="Content Placeholder 3">
            <a:extLst>
              <a:ext uri="{FF2B5EF4-FFF2-40B4-BE49-F238E27FC236}">
                <a16:creationId xmlns:a16="http://schemas.microsoft.com/office/drawing/2014/main" id="{EAC9D25F-5B3D-F5B2-5D02-C6BC6AA8987B}"/>
              </a:ext>
            </a:extLst>
          </p:cNvPr>
          <p:cNvSpPr>
            <a:spLocks noGrp="1"/>
          </p:cNvSpPr>
          <p:nvPr>
            <p:ph sz="half" idx="2" hasCustomPrompt="1"/>
          </p:nvPr>
        </p:nvSpPr>
        <p:spPr>
          <a:xfrm>
            <a:off x="1322388" y="2763078"/>
            <a:ext cx="7288212" cy="3407051"/>
          </a:xfrm>
        </p:spPr>
        <p:txBody>
          <a:bodyPr>
            <a:normAutofit/>
          </a:bodyPr>
          <a:lstStyle>
            <a:lvl1pPr marL="0" indent="0">
              <a:lnSpc>
                <a:spcPct val="100000"/>
              </a:lnSpc>
              <a:buFont typeface="Arial" panose="020B0604020202020204" pitchFamily="34" charset="0"/>
              <a:buNone/>
              <a:defRPr sz="1800" b="1"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9" name="Group 8">
            <a:extLst>
              <a:ext uri="{FF2B5EF4-FFF2-40B4-BE49-F238E27FC236}">
                <a16:creationId xmlns:a16="http://schemas.microsoft.com/office/drawing/2014/main" id="{18E16CF1-2502-F2F0-2C27-2DD7979033E2}"/>
              </a:ext>
              <a:ext uri="{C183D7F6-B498-43B3-948B-1728B52AA6E4}">
                <adec:decorative xmlns:adec="http://schemas.microsoft.com/office/drawing/2017/decorative" val="1"/>
              </a:ext>
            </a:extLst>
          </p:cNvPr>
          <p:cNvGrpSpPr/>
          <p:nvPr userDrawn="1"/>
        </p:nvGrpSpPr>
        <p:grpSpPr>
          <a:xfrm>
            <a:off x="9096374" y="-25401"/>
            <a:ext cx="3095625" cy="6883401"/>
            <a:chOff x="9096375" y="-25401"/>
            <a:chExt cx="3095625" cy="6883401"/>
          </a:xfrm>
        </p:grpSpPr>
        <p:cxnSp>
          <p:nvCxnSpPr>
            <p:cNvPr id="10" name="Straight Connector 9">
              <a:extLst>
                <a:ext uri="{FF2B5EF4-FFF2-40B4-BE49-F238E27FC236}">
                  <a16:creationId xmlns:a16="http://schemas.microsoft.com/office/drawing/2014/main" id="{6322A6FB-333C-65AE-23D8-08BCEA174D43}"/>
                </a:ext>
              </a:extLst>
            </p:cNvPr>
            <p:cNvCxnSpPr/>
            <p:nvPr userDrawn="1"/>
          </p:nvCxnSpPr>
          <p:spPr>
            <a:xfrm>
              <a:off x="9096375" y="1497012"/>
              <a:ext cx="3095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62BB247-4598-A983-DEBF-6F042C1DB0BC}"/>
                </a:ext>
              </a:extLst>
            </p:cNvPr>
            <p:cNvCxnSpPr>
              <a:cxnSpLocks/>
            </p:cNvCxnSpPr>
            <p:nvPr userDrawn="1"/>
          </p:nvCxnSpPr>
          <p:spPr>
            <a:xfrm flipH="1">
              <a:off x="9381744" y="-25401"/>
              <a:ext cx="2810256" cy="68834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 name="Straight Connector 11">
            <a:extLst>
              <a:ext uri="{FF2B5EF4-FFF2-40B4-BE49-F238E27FC236}">
                <a16:creationId xmlns:a16="http://schemas.microsoft.com/office/drawing/2014/main" id="{34E84FEE-D475-A71D-7996-5925602ECF9A}"/>
              </a:ext>
              <a:ext uri="{C183D7F6-B498-43B3-948B-1728B52AA6E4}">
                <adec:decorative xmlns:adec="http://schemas.microsoft.com/office/drawing/2017/decorative" val="1"/>
              </a:ext>
            </a:extLst>
          </p:cNvPr>
          <p:cNvCxnSpPr>
            <a:cxnSpLocks/>
          </p:cNvCxnSpPr>
          <p:nvPr userDrawn="1"/>
        </p:nvCxnSpPr>
        <p:spPr>
          <a:xfrm rot="10800000" flipH="1">
            <a:off x="-1" y="-25403"/>
            <a:ext cx="1210573" cy="2048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7459776D-4049-CB00-C321-0627C169BC51}"/>
              </a:ext>
            </a:extLst>
          </p:cNvPr>
          <p:cNvSpPr>
            <a:spLocks noGrp="1"/>
          </p:cNvSpPr>
          <p:nvPr>
            <p:ph type="ftr" sz="quarter" idx="11"/>
          </p:nvPr>
        </p:nvSpPr>
        <p:spPr>
          <a:xfrm>
            <a:off x="1333500" y="6356349"/>
            <a:ext cx="3819228" cy="365125"/>
          </a:xfrm>
        </p:spPr>
        <p:txBody>
          <a:bodyPr/>
          <a:lstStyle>
            <a:lvl1pPr algn="l">
              <a:defRPr sz="900"/>
            </a:lvl1pPr>
          </a:lstStyle>
          <a:p>
            <a:r>
              <a:rPr lang="en-US" dirty="0"/>
              <a:t>PRESENTATION TITLE</a:t>
            </a:r>
          </a:p>
        </p:txBody>
      </p:sp>
      <p:sp>
        <p:nvSpPr>
          <p:cNvPr id="16" name="Slide Number Placeholder 5">
            <a:extLst>
              <a:ext uri="{FF2B5EF4-FFF2-40B4-BE49-F238E27FC236}">
                <a16:creationId xmlns:a16="http://schemas.microsoft.com/office/drawing/2014/main" id="{EDE114AF-34C6-A062-7340-858BC27DA264}"/>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31072241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Break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06400"/>
            <a:ext cx="4179570" cy="3457971"/>
          </a:xfrm>
        </p:spPr>
        <p:txBody>
          <a:bodyPr anchor="b">
            <a:noAutofit/>
          </a:bodyPr>
          <a:lstStyle>
            <a:lvl1pPr algn="l">
              <a:defRPr sz="3600" spc="150" baseline="0">
                <a:solidFill>
                  <a:schemeClr val="bg1"/>
                </a:solidFill>
              </a:defRPr>
            </a:lvl1pPr>
          </a:lstStyle>
          <a:p>
            <a:r>
              <a:rPr lang="en-US" dirty="0"/>
              <a:t>CLICK TO add title</a:t>
            </a:r>
          </a:p>
        </p:txBody>
      </p:sp>
      <p:pic>
        <p:nvPicPr>
          <p:cNvPr id="4" name="Graphic 3">
            <a:extLst>
              <a:ext uri="{FF2B5EF4-FFF2-40B4-BE49-F238E27FC236}">
                <a16:creationId xmlns:a16="http://schemas.microsoft.com/office/drawing/2014/main" id="{5E045004-3604-59DC-13E0-7A0B2DF78C4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1769372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wo Content 1">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955F7B05-9431-1FBA-415D-6CF2DF562B97}"/>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9434" t="20278" b="22673"/>
          <a:stretch/>
        </p:blipFill>
        <p:spPr>
          <a:xfrm>
            <a:off x="25785" y="0"/>
            <a:ext cx="4093633" cy="3912394"/>
          </a:xfrm>
          <a:prstGeom prst="rect">
            <a:avLst/>
          </a:prstGeom>
        </p:spPr>
      </p:pic>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2933700" y="568961"/>
            <a:ext cx="8420100" cy="1780860"/>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933700" y="2797255"/>
            <a:ext cx="3924300" cy="464499"/>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7" name="Content Placeholder 3">
            <a:extLst>
              <a:ext uri="{FF2B5EF4-FFF2-40B4-BE49-F238E27FC236}">
                <a16:creationId xmlns:a16="http://schemas.microsoft.com/office/drawing/2014/main" id="{07FF22E3-5928-787E-B062-FA18127D3BD9}"/>
              </a:ext>
            </a:extLst>
          </p:cNvPr>
          <p:cNvSpPr>
            <a:spLocks noGrp="1"/>
          </p:cNvSpPr>
          <p:nvPr>
            <p:ph sz="half" idx="13" hasCustomPrompt="1"/>
          </p:nvPr>
        </p:nvSpPr>
        <p:spPr>
          <a:xfrm>
            <a:off x="2933700" y="3251596"/>
            <a:ext cx="3943627" cy="3234264"/>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410173" y="2797255"/>
            <a:ext cx="3943627" cy="464499"/>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9" name="Content Placeholder 3">
            <a:extLst>
              <a:ext uri="{FF2B5EF4-FFF2-40B4-BE49-F238E27FC236}">
                <a16:creationId xmlns:a16="http://schemas.microsoft.com/office/drawing/2014/main" id="{178E4D0B-96F1-45F3-6B2A-5FA31A37257F}"/>
              </a:ext>
            </a:extLst>
          </p:cNvPr>
          <p:cNvSpPr>
            <a:spLocks noGrp="1"/>
          </p:cNvSpPr>
          <p:nvPr>
            <p:ph sz="half" idx="14" hasCustomPrompt="1"/>
          </p:nvPr>
        </p:nvSpPr>
        <p:spPr>
          <a:xfrm>
            <a:off x="7410173" y="3251595"/>
            <a:ext cx="3943627" cy="3234264"/>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4">
            <a:extLst>
              <a:ext uri="{FF2B5EF4-FFF2-40B4-BE49-F238E27FC236}">
                <a16:creationId xmlns:a16="http://schemas.microsoft.com/office/drawing/2014/main" id="{5F41582C-9AD2-F126-40F3-D43E77D158C8}"/>
              </a:ext>
            </a:extLst>
          </p:cNvPr>
          <p:cNvSpPr>
            <a:spLocks noGrp="1"/>
          </p:cNvSpPr>
          <p:nvPr>
            <p:ph type="ftr" sz="quarter" idx="11"/>
          </p:nvPr>
        </p:nvSpPr>
        <p:spPr>
          <a:xfrm>
            <a:off x="2969260" y="6356349"/>
            <a:ext cx="3819228" cy="365125"/>
          </a:xfrm>
        </p:spPr>
        <p:txBody>
          <a:bodyPr/>
          <a:lstStyle>
            <a:lvl1pPr algn="l">
              <a:defRPr sz="900"/>
            </a:lvl1pPr>
          </a:lstStyle>
          <a:p>
            <a:r>
              <a:rPr lang="en-US" dirty="0"/>
              <a:t>PRESENTATION TITLE</a:t>
            </a:r>
          </a:p>
        </p:txBody>
      </p:sp>
      <p:sp>
        <p:nvSpPr>
          <p:cNvPr id="14" name="Slide Number Placeholder 5">
            <a:extLst>
              <a:ext uri="{FF2B5EF4-FFF2-40B4-BE49-F238E27FC236}">
                <a16:creationId xmlns:a16="http://schemas.microsoft.com/office/drawing/2014/main" id="{341F76B1-7BEF-7A88-1394-1164BFF082E5}"/>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26894737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441918" y="3329790"/>
            <a:ext cx="4941771" cy="3200400"/>
          </a:xfrm>
        </p:spPr>
        <p:txBody>
          <a:bodyPr anchor="ctr">
            <a:noAutofit/>
          </a:bodyPr>
          <a:lstStyle>
            <a:lvl1pPr algn="l">
              <a:defRPr sz="3600" spc="150" baseline="0"/>
            </a:lvl1pPr>
          </a:lstStyle>
          <a:p>
            <a:r>
              <a:rPr lang="en-US" dirty="0"/>
              <a:t>CLICK TO add title</a:t>
            </a:r>
          </a:p>
        </p:txBody>
      </p:sp>
      <p:pic>
        <p:nvPicPr>
          <p:cNvPr id="8" name="Graphic 7">
            <a:extLst>
              <a:ext uri="{FF2B5EF4-FFF2-40B4-BE49-F238E27FC236}">
                <a16:creationId xmlns:a16="http://schemas.microsoft.com/office/drawing/2014/main" id="{A04F1E16-9A84-4D0E-9706-79C396AF6AE6}"/>
              </a:ext>
              <a:ext uri="{C183D7F6-B498-43B3-948B-1728B52AA6E4}">
                <adec:decorative xmlns:adec="http://schemas.microsoft.com/office/drawing/2017/decorative" val="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9358" t="23650" b="-1"/>
          <a:stretch/>
        </p:blipFill>
        <p:spPr>
          <a:xfrm>
            <a:off x="0" y="0"/>
            <a:ext cx="9488312" cy="5054323"/>
          </a:xfrm>
          <a:prstGeom prst="rect">
            <a:avLst/>
          </a:prstGeom>
        </p:spPr>
      </p:pic>
    </p:spTree>
    <p:extLst>
      <p:ext uri="{BB962C8B-B14F-4D97-AF65-F5344CB8AC3E}">
        <p14:creationId xmlns:p14="http://schemas.microsoft.com/office/powerpoint/2010/main" val="1776826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119421546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387354770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44084179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208084167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363742961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323433978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93419645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r>
              <a:rPr lang="en-US"/>
              <a:t>PRESENTATION TITLE</a:t>
            </a:r>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A49DFD55-3C28-40EF-9E31-A92D2E4017FF}" type="slidenum">
              <a:rPr lang="en-US" smtClean="0"/>
              <a:t>‹#›</a:t>
            </a:fld>
            <a:endParaRPr lang="en-US" dirty="0"/>
          </a:p>
        </p:txBody>
      </p:sp>
    </p:spTree>
    <p:extLst>
      <p:ext uri="{BB962C8B-B14F-4D97-AF65-F5344CB8AC3E}">
        <p14:creationId xmlns:p14="http://schemas.microsoft.com/office/powerpoint/2010/main" val="3613528727"/>
      </p:ext>
    </p:extLst>
  </p:cSld>
  <p:clrMap bg1="dk1" tx1="lt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7" r:id="rId21"/>
    <p:sldLayoutId id="2147483698" r:id="rId22"/>
    <p:sldLayoutId id="2147483699" r:id="rId23"/>
    <p:sldLayoutId id="2147483649" r:id="rId24"/>
  </p:sldLayoutIdLst>
  <p:hf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0.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title"/>
          </p:nvPr>
        </p:nvSpPr>
        <p:spPr>
          <a:xfrm>
            <a:off x="5453725" y="916455"/>
            <a:ext cx="5884027" cy="2740025"/>
          </a:xfrm>
        </p:spPr>
        <p:txBody>
          <a:bodyPr anchor="b">
            <a:normAutofit fontScale="90000"/>
          </a:bodyPr>
          <a:lstStyle/>
          <a:p>
            <a:r>
              <a:rPr lang="en-US" sz="4800" dirty="0"/>
              <a:t>Residential Energy storage systems</a:t>
            </a:r>
            <a:br>
              <a:rPr lang="en-US" sz="4800" dirty="0"/>
            </a:br>
            <a:r>
              <a:rPr lang="en-US" sz="4800" dirty="0"/>
              <a:t>CRC R330</a:t>
            </a:r>
          </a:p>
        </p:txBody>
      </p:sp>
      <p:sp>
        <p:nvSpPr>
          <p:cNvPr id="11" name="Slide Number Placeholder 3">
            <a:extLst>
              <a:ext uri="{FF2B5EF4-FFF2-40B4-BE49-F238E27FC236}">
                <a16:creationId xmlns:a16="http://schemas.microsoft.com/office/drawing/2014/main" id="{F2F46726-4FB0-DDE6-6B00-96D13410276B}"/>
              </a:ext>
            </a:extLst>
          </p:cNvPr>
          <p:cNvSpPr>
            <a:spLocks noGrp="1"/>
          </p:cNvSpPr>
          <p:nvPr>
            <p:ph type="sldNum" sz="quarter" idx="12"/>
          </p:nvPr>
        </p:nvSpPr>
        <p:spPr/>
        <p:txBody>
          <a:bodyPr/>
          <a:lstStyle/>
          <a:p>
            <a:pPr>
              <a:spcAft>
                <a:spcPts val="600"/>
              </a:spcAft>
            </a:pPr>
            <a:fld id="{A49DFD55-3C28-40EF-9E31-A92D2E4017FF}" type="slidenum">
              <a:rPr lang="en-US" smtClean="0"/>
              <a:pPr>
                <a:spcAft>
                  <a:spcPts val="600"/>
                </a:spcAft>
              </a:pPr>
              <a:t>1</a:t>
            </a:fld>
            <a:endParaRPr lang="en-US"/>
          </a:p>
        </p:txBody>
      </p:sp>
      <p:pic>
        <p:nvPicPr>
          <p:cNvPr id="6" name="Picture 5">
            <a:extLst>
              <a:ext uri="{FF2B5EF4-FFF2-40B4-BE49-F238E27FC236}">
                <a16:creationId xmlns:a16="http://schemas.microsoft.com/office/drawing/2014/main" id="{2BD4A8E1-7F94-0745-09BB-DE2557F60D37}"/>
              </a:ext>
            </a:extLst>
          </p:cNvPr>
          <p:cNvPicPr>
            <a:picLocks noChangeAspect="1"/>
          </p:cNvPicPr>
          <p:nvPr/>
        </p:nvPicPr>
        <p:blipFill>
          <a:blip r:embed="rId3"/>
          <a:srcRect r="20279" b="2"/>
          <a:stretch>
            <a:fillRect/>
          </a:stretch>
        </p:blipFill>
        <p:spPr>
          <a:xfrm>
            <a:off x="-28230" y="-9144"/>
            <a:ext cx="5481955" cy="6876288"/>
          </a:xfrm>
          <a:custGeom>
            <a:avLst/>
            <a:gdLst>
              <a:gd name="connsiteX0" fmla="*/ 0 w 5476875"/>
              <a:gd name="connsiteY0" fmla="*/ 0 h 6858000"/>
              <a:gd name="connsiteX1" fmla="*/ 547687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0 w 5476875"/>
              <a:gd name="connsiteY0" fmla="*/ 0 h 6858000"/>
              <a:gd name="connsiteX1" fmla="*/ 252031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5080 w 5481955"/>
              <a:gd name="connsiteY0" fmla="*/ 0 h 6858000"/>
              <a:gd name="connsiteX1" fmla="*/ 2525395 w 5481955"/>
              <a:gd name="connsiteY1" fmla="*/ 0 h 6858000"/>
              <a:gd name="connsiteX2" fmla="*/ 5481955 w 5481955"/>
              <a:gd name="connsiteY2" fmla="*/ 6858000 h 6858000"/>
              <a:gd name="connsiteX3" fmla="*/ 5080 w 5481955"/>
              <a:gd name="connsiteY3" fmla="*/ 6858000 h 6858000"/>
              <a:gd name="connsiteX4" fmla="*/ 0 w 5481955"/>
              <a:gd name="connsiteY4" fmla="*/ 4805680 h 6858000"/>
              <a:gd name="connsiteX5" fmla="*/ 5080 w 5481955"/>
              <a:gd name="connsiteY5" fmla="*/ 0 h 685800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1955" h="6863080">
                <a:moveTo>
                  <a:pt x="5080" y="0"/>
                </a:moveTo>
                <a:lnTo>
                  <a:pt x="2525395" y="0"/>
                </a:lnTo>
                <a:lnTo>
                  <a:pt x="5481955" y="6858000"/>
                </a:lnTo>
                <a:lnTo>
                  <a:pt x="899160" y="6863080"/>
                </a:lnTo>
                <a:cubicBezTo>
                  <a:pt x="506307" y="5933440"/>
                  <a:pt x="413173" y="5720080"/>
                  <a:pt x="0" y="4759960"/>
                </a:cubicBezTo>
                <a:cubicBezTo>
                  <a:pt x="1693" y="3158067"/>
                  <a:pt x="3387" y="1601893"/>
                  <a:pt x="5080" y="0"/>
                </a:cubicBezTo>
                <a:close/>
              </a:path>
            </a:pathLst>
          </a:custGeom>
          <a:noFill/>
        </p:spPr>
      </p:pic>
      <p:pic>
        <p:nvPicPr>
          <p:cNvPr id="4" name="Picture 3">
            <a:extLst>
              <a:ext uri="{FF2B5EF4-FFF2-40B4-BE49-F238E27FC236}">
                <a16:creationId xmlns:a16="http://schemas.microsoft.com/office/drawing/2014/main" id="{3132BE8E-11ED-9ECA-1274-B502E135FF2D}"/>
              </a:ext>
            </a:extLst>
          </p:cNvPr>
          <p:cNvPicPr>
            <a:picLocks noChangeAspect="1"/>
          </p:cNvPicPr>
          <p:nvPr/>
        </p:nvPicPr>
        <p:blipFill>
          <a:blip r:embed="rId4"/>
          <a:srcRect l="-2" t="202" r="2237" b="26"/>
          <a:stretch>
            <a:fillRect/>
          </a:stretch>
        </p:blipFill>
        <p:spPr>
          <a:xfrm>
            <a:off x="10867126" y="5600516"/>
            <a:ext cx="1235131" cy="1199676"/>
          </a:xfrm>
          <a:prstGeom prst="rect">
            <a:avLst/>
          </a:prstGeom>
          <a:noFill/>
        </p:spPr>
      </p:pic>
    </p:spTree>
    <p:extLst>
      <p:ext uri="{BB962C8B-B14F-4D97-AF65-F5344CB8AC3E}">
        <p14:creationId xmlns:p14="http://schemas.microsoft.com/office/powerpoint/2010/main" val="2586058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58" name="Group 57">
            <a:extLst>
              <a:ext uri="{FF2B5EF4-FFF2-40B4-BE49-F238E27FC236}">
                <a16:creationId xmlns:a16="http://schemas.microsoft.com/office/drawing/2014/main" id="{8F1EF17D-1B70-428C-8A8A-A2C5B390E1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59" name="Straight Connector 58">
              <a:extLst>
                <a:ext uri="{FF2B5EF4-FFF2-40B4-BE49-F238E27FC236}">
                  <a16:creationId xmlns:a16="http://schemas.microsoft.com/office/drawing/2014/main" id="{12FAEDF3-CEC8-4BF6-8EA7-4079C47183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398DB8F4-CD77-4FCC-8544-ADE8B478C1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22202DFE-039D-48E4-8536-FA30F248947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81F05E26-510E-4164-83C7-28E4FE9D7E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E632161A-50D4-4D96-887A-98FC920931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65" name="Rectangle 64">
            <a:extLst>
              <a:ext uri="{FF2B5EF4-FFF2-40B4-BE49-F238E27FC236}">
                <a16:creationId xmlns:a16="http://schemas.microsoft.com/office/drawing/2014/main" id="{E09CCB3F-DBCE-4964-9E34-8C5DE80EF4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EF5859-10C9-4588-9727-B9362E26C29D}"/>
              </a:ext>
            </a:extLst>
          </p:cNvPr>
          <p:cNvSpPr>
            <a:spLocks noGrp="1"/>
          </p:cNvSpPr>
          <p:nvPr>
            <p:ph type="title"/>
          </p:nvPr>
        </p:nvSpPr>
        <p:spPr>
          <a:xfrm>
            <a:off x="7532710" y="620722"/>
            <a:ext cx="3518748" cy="1142462"/>
          </a:xfrm>
        </p:spPr>
        <p:txBody>
          <a:bodyPr vert="horz" lIns="91440" tIns="45720" rIns="91440" bIns="45720" rtlCol="0" anchor="b">
            <a:normAutofit/>
          </a:bodyPr>
          <a:lstStyle/>
          <a:p>
            <a:r>
              <a:rPr lang="en-US" sz="2800"/>
              <a:t>AGENDA</a:t>
            </a:r>
          </a:p>
        </p:txBody>
      </p:sp>
      <p:sp>
        <p:nvSpPr>
          <p:cNvPr id="67" name="Snip Diagonal Corner Rectangle 24">
            <a:extLst>
              <a:ext uri="{FF2B5EF4-FFF2-40B4-BE49-F238E27FC236}">
                <a16:creationId xmlns:a16="http://schemas.microsoft.com/office/drawing/2014/main" id="{1DFF944F-74BA-483A-82C0-64E3AAF4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90" y="620722"/>
            <a:ext cx="6575496"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8544079-46C0-BF68-5C8F-E373EC8B56BA}"/>
              </a:ext>
            </a:extLst>
          </p:cNvPr>
          <p:cNvPicPr>
            <a:picLocks noChangeAspect="1"/>
          </p:cNvPicPr>
          <p:nvPr/>
        </p:nvPicPr>
        <p:blipFill>
          <a:blip r:embed="rId3"/>
          <a:srcRect l="31432" t="-1" r="5560" b="-1"/>
          <a:stretch>
            <a:fillRect/>
          </a:stretch>
        </p:blipFill>
        <p:spPr>
          <a:xfrm>
            <a:off x="778062" y="786117"/>
            <a:ext cx="6245352" cy="4956048"/>
          </a:xfrm>
          <a:custGeom>
            <a:avLst/>
            <a:gdLst/>
            <a:ahLst/>
            <a:cxnLst/>
            <a:rect l="l" t="t" r="r" b="b"/>
            <a:pathLst>
              <a:path w="6245352" h="4956048">
                <a:moveTo>
                  <a:pt x="534609" y="0"/>
                </a:moveTo>
                <a:lnTo>
                  <a:pt x="6245352" y="0"/>
                </a:lnTo>
                <a:lnTo>
                  <a:pt x="6245352" y="4421439"/>
                </a:lnTo>
                <a:lnTo>
                  <a:pt x="5710743" y="4956048"/>
                </a:lnTo>
                <a:lnTo>
                  <a:pt x="0" y="4956048"/>
                </a:lnTo>
                <a:lnTo>
                  <a:pt x="0" y="534609"/>
                </a:lnTo>
                <a:close/>
              </a:path>
            </a:pathLst>
          </a:custGeom>
        </p:spPr>
      </p:pic>
      <p:sp>
        <p:nvSpPr>
          <p:cNvPr id="3" name="Content Placeholder 2">
            <a:extLst>
              <a:ext uri="{FF2B5EF4-FFF2-40B4-BE49-F238E27FC236}">
                <a16:creationId xmlns:a16="http://schemas.microsoft.com/office/drawing/2014/main" id="{5671D7E5-EF66-4BCD-8DAA-E9061157F0BE}"/>
              </a:ext>
            </a:extLst>
          </p:cNvPr>
          <p:cNvSpPr>
            <a:spLocks noGrp="1"/>
          </p:cNvSpPr>
          <p:nvPr>
            <p:ph sz="half" idx="16"/>
          </p:nvPr>
        </p:nvSpPr>
        <p:spPr>
          <a:xfrm>
            <a:off x="7580234" y="2156821"/>
            <a:ext cx="3471224" cy="2256492"/>
          </a:xfrm>
        </p:spPr>
        <p:txBody>
          <a:bodyPr vert="horz" lIns="91440" tIns="45720" rIns="91440" bIns="45720" rtlCol="0" anchor="t">
            <a:normAutofit fontScale="92500" lnSpcReduction="10000"/>
          </a:bodyPr>
          <a:lstStyle/>
          <a:p>
            <a:pPr marL="285750" indent="-285750">
              <a:buFont typeface="Wingdings 3" panose="05040102010807070707" pitchFamily="18" charset="2"/>
              <a:buChar char=""/>
            </a:pPr>
            <a:r>
              <a:rPr lang="en-US" dirty="0">
                <a:solidFill>
                  <a:schemeClr val="tx1"/>
                </a:solidFill>
              </a:rPr>
              <a:t>What is an energy storage system?</a:t>
            </a:r>
          </a:p>
          <a:p>
            <a:pPr marL="285750" indent="-285750">
              <a:buFont typeface="Wingdings 3" panose="05040102010807070707" pitchFamily="18" charset="2"/>
              <a:buChar char=""/>
            </a:pPr>
            <a:r>
              <a:rPr lang="en-US" dirty="0">
                <a:solidFill>
                  <a:schemeClr val="tx1"/>
                </a:solidFill>
              </a:rPr>
              <a:t>Where can an ESS be installed?</a:t>
            </a:r>
          </a:p>
          <a:p>
            <a:pPr marL="285750" indent="-285750">
              <a:buFont typeface="Wingdings 3" panose="05040102010807070707" pitchFamily="18" charset="2"/>
              <a:buChar char=""/>
            </a:pPr>
            <a:r>
              <a:rPr lang="en-US" dirty="0">
                <a:solidFill>
                  <a:schemeClr val="tx1"/>
                </a:solidFill>
              </a:rPr>
              <a:t>How large of an ESS system can be installed?</a:t>
            </a:r>
          </a:p>
          <a:p>
            <a:pPr marL="285750" indent="-285750">
              <a:buFont typeface="Wingdings 3" panose="05040102010807070707" pitchFamily="18" charset="2"/>
              <a:buChar char=""/>
            </a:pPr>
            <a:r>
              <a:rPr lang="en-US" dirty="0">
                <a:solidFill>
                  <a:schemeClr val="tx1"/>
                </a:solidFill>
              </a:rPr>
              <a:t>Additional safety features.</a:t>
            </a:r>
          </a:p>
        </p:txBody>
      </p:sp>
      <p:sp>
        <p:nvSpPr>
          <p:cNvPr id="5" name="Slide Number Placeholder 5">
            <a:extLst>
              <a:ext uri="{FF2B5EF4-FFF2-40B4-BE49-F238E27FC236}">
                <a16:creationId xmlns:a16="http://schemas.microsoft.com/office/drawing/2014/main" id="{B02A8827-B1A1-2D2F-D6DD-E886B886C43E}"/>
              </a:ext>
            </a:extLst>
          </p:cNvPr>
          <p:cNvSpPr>
            <a:spLocks noGrp="1"/>
          </p:cNvSpPr>
          <p:nvPr>
            <p:ph type="sldNum" sz="quarter" idx="12"/>
          </p:nvPr>
        </p:nvSpPr>
        <p:spPr>
          <a:xfrm>
            <a:off x="10363200" y="5578475"/>
            <a:ext cx="1142245" cy="669925"/>
          </a:xfrm>
        </p:spPr>
        <p:txBody>
          <a:bodyPr vert="horz" lIns="91440" tIns="45720" rIns="91440" bIns="45720" rtlCol="0" anchor="b">
            <a:normAutofit/>
          </a:bodyPr>
          <a:lstStyle/>
          <a:p>
            <a:pPr defTabSz="914400">
              <a:spcAft>
                <a:spcPts val="600"/>
              </a:spcAft>
            </a:pPr>
            <a:fld id="{A49DFD55-3C28-40EF-9E31-A92D2E4017FF}" type="slidenum">
              <a:rPr lang="en-US" sz="3200" smtClean="0"/>
              <a:pPr defTabSz="914400">
                <a:spcAft>
                  <a:spcPts val="600"/>
                </a:spcAft>
              </a:pPr>
              <a:t>2</a:t>
            </a:fld>
            <a:endParaRPr lang="en-US" sz="3200"/>
          </a:p>
        </p:txBody>
      </p:sp>
      <p:grpSp>
        <p:nvGrpSpPr>
          <p:cNvPr id="69" name="Group 68">
            <a:extLst>
              <a:ext uri="{FF2B5EF4-FFF2-40B4-BE49-F238E27FC236}">
                <a16:creationId xmlns:a16="http://schemas.microsoft.com/office/drawing/2014/main" id="{A9733A91-F958-4629-801A-3F6F1E09AD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70" name="Straight Connector 69">
              <a:extLst>
                <a:ext uri="{FF2B5EF4-FFF2-40B4-BE49-F238E27FC236}">
                  <a16:creationId xmlns:a16="http://schemas.microsoft.com/office/drawing/2014/main" id="{F3812972-C68B-4C59-B3A7-4AF61E935D4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CB3F3B7C-7909-4486-AA08-5C6B625C3A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00BD7DA8-741F-4296-9363-05EF9154111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62068EFC-20FC-456F-839F-4BCFFCAA819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3251C60F-B911-433E-BF75-3BBEFD0538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13219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62CE031E-EE35-4AA7-9784-8050933277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27" name="Straight Connector 26">
              <a:extLst>
                <a:ext uri="{FF2B5EF4-FFF2-40B4-BE49-F238E27FC236}">
                  <a16:creationId xmlns:a16="http://schemas.microsoft.com/office/drawing/2014/main" id="{118D62D3-5800-4F4A-95BE-C1A2BB8B23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4C9E4F52-5D94-4242-AC69-EE6A23FAB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322CC7C0-D1D6-4FF0-A60C-1AEB9C8736A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99B43E48-8275-4871-8745-F5CB75CFDB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E87ED701-F942-4771-8F92-6EFCC2E8E0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3" name="Rectangle 32">
            <a:extLst>
              <a:ext uri="{FF2B5EF4-FFF2-40B4-BE49-F238E27FC236}">
                <a16:creationId xmlns:a16="http://schemas.microsoft.com/office/drawing/2014/main" id="{124D9F5B-C72B-41EE-97C2-D3600B6271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28DBD1-DB29-D44F-FD5A-3071BB37EF37}"/>
              </a:ext>
            </a:extLst>
          </p:cNvPr>
          <p:cNvSpPr>
            <a:spLocks noGrp="1"/>
          </p:cNvSpPr>
          <p:nvPr>
            <p:ph type="ctrTitle"/>
          </p:nvPr>
        </p:nvSpPr>
        <p:spPr>
          <a:xfrm>
            <a:off x="6147743" y="725159"/>
            <a:ext cx="4205003" cy="1507067"/>
          </a:xfrm>
        </p:spPr>
        <p:txBody>
          <a:bodyPr vert="horz" lIns="91440" tIns="45720" rIns="91440" bIns="45720" rtlCol="0" anchor="ctr">
            <a:normAutofit/>
          </a:bodyPr>
          <a:lstStyle/>
          <a:p>
            <a:pPr>
              <a:lnSpc>
                <a:spcPct val="90000"/>
              </a:lnSpc>
            </a:pPr>
            <a:r>
              <a:rPr lang="en-US" sz="3200" dirty="0">
                <a:solidFill>
                  <a:srgbClr val="FFFFFF"/>
                </a:solidFill>
              </a:rPr>
              <a:t>What is an energy storage system?</a:t>
            </a:r>
          </a:p>
        </p:txBody>
      </p:sp>
      <p:sp>
        <p:nvSpPr>
          <p:cNvPr id="3" name="TextBox 2">
            <a:extLst>
              <a:ext uri="{FF2B5EF4-FFF2-40B4-BE49-F238E27FC236}">
                <a16:creationId xmlns:a16="http://schemas.microsoft.com/office/drawing/2014/main" id="{FB83BEF4-FAFF-EB69-785D-FDFA8097CA3A}"/>
              </a:ext>
            </a:extLst>
          </p:cNvPr>
          <p:cNvSpPr txBox="1"/>
          <p:nvPr/>
        </p:nvSpPr>
        <p:spPr>
          <a:xfrm>
            <a:off x="6147743" y="2232226"/>
            <a:ext cx="4205003" cy="3939974"/>
          </a:xfrm>
          <a:prstGeom prst="rect">
            <a:avLst/>
          </a:prstGeom>
        </p:spPr>
        <p:txBody>
          <a:bodyPr vert="horz" lIns="91440" tIns="45720" rIns="91440" bIns="45720" rtlCol="0" anchor="ctr">
            <a:normAutofit fontScale="85000" lnSpcReduction="20000"/>
          </a:bodyPr>
          <a:lstStyle/>
          <a:p>
            <a:pPr>
              <a:spcBef>
                <a:spcPct val="20000"/>
              </a:spcBef>
              <a:spcAft>
                <a:spcPts val="600"/>
              </a:spcAft>
              <a:buClr>
                <a:schemeClr val="tx1"/>
              </a:buClr>
              <a:buSzPct val="80000"/>
            </a:pPr>
            <a:r>
              <a:rPr lang="en-US" dirty="0"/>
              <a:t>One or more devices installed as a system capable of storing energy and providing electrical energy into the premises wiring system or an electric power production and distribution network.</a:t>
            </a:r>
          </a:p>
          <a:p>
            <a:pPr>
              <a:spcBef>
                <a:spcPct val="20000"/>
              </a:spcBef>
              <a:spcAft>
                <a:spcPts val="600"/>
              </a:spcAft>
              <a:buClr>
                <a:schemeClr val="tx1"/>
              </a:buClr>
              <a:buSzPct val="80000"/>
            </a:pPr>
            <a:r>
              <a:rPr lang="en-US" dirty="0"/>
              <a:t>Informational Note No. 1: An ESS(s) can include but is not limited to batteries, capacitors, and kinetic energy devices (e.g., flywheels and compressed air). An ESS(s) can include inverters or converters to change voltage levels or to make a change between an ac or a dc system.</a:t>
            </a:r>
          </a:p>
          <a:p>
            <a:pPr>
              <a:spcBef>
                <a:spcPct val="20000"/>
              </a:spcBef>
              <a:spcAft>
                <a:spcPts val="600"/>
              </a:spcAft>
              <a:buClr>
                <a:schemeClr val="tx1"/>
              </a:buClr>
              <a:buSzPct val="80000"/>
            </a:pPr>
            <a:r>
              <a:rPr lang="en-US" dirty="0"/>
              <a:t>Informational Note No. 2: These systems differ from a stationary standby battery installation where a battery spends the majority of the time on continuous float charge or in a high state of charge, in readiness for a discharge event.</a:t>
            </a:r>
          </a:p>
          <a:p>
            <a:pPr>
              <a:spcBef>
                <a:spcPct val="20000"/>
              </a:spcBef>
              <a:spcAft>
                <a:spcPts val="600"/>
              </a:spcAft>
              <a:buClr>
                <a:schemeClr val="tx1"/>
              </a:buClr>
              <a:buSzPct val="80000"/>
            </a:pPr>
            <a:r>
              <a:rPr lang="en-US" dirty="0"/>
              <a:t>CEC 100 Definitions</a:t>
            </a:r>
          </a:p>
        </p:txBody>
      </p:sp>
      <p:grpSp>
        <p:nvGrpSpPr>
          <p:cNvPr id="35" name="Group 34">
            <a:extLst>
              <a:ext uri="{FF2B5EF4-FFF2-40B4-BE49-F238E27FC236}">
                <a16:creationId xmlns:a16="http://schemas.microsoft.com/office/drawing/2014/main" id="{0180A64C-1862-4B1B-8953-FA96DEE4C44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36" name="Straight Connector 35">
              <a:extLst>
                <a:ext uri="{FF2B5EF4-FFF2-40B4-BE49-F238E27FC236}">
                  <a16:creationId xmlns:a16="http://schemas.microsoft.com/office/drawing/2014/main" id="{52859A51-B3CA-4126-956F-D0DCCBA2129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1ECA05ED-FBC3-48F4-8E6D-AB89EC6081C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5EE24CC5-F080-45A3-B2B4-59A7BCA5AB4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B3EC6EC2-2351-427C-90C2-F107915733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D524D87A-9540-4F77-B006-823176623BD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pic>
        <p:nvPicPr>
          <p:cNvPr id="5" name="Picture 4">
            <a:extLst>
              <a:ext uri="{FF2B5EF4-FFF2-40B4-BE49-F238E27FC236}">
                <a16:creationId xmlns:a16="http://schemas.microsoft.com/office/drawing/2014/main" id="{93D35CD6-CF61-05EE-B012-56AFD6868E60}"/>
              </a:ext>
            </a:extLst>
          </p:cNvPr>
          <p:cNvPicPr>
            <a:picLocks noChangeAspect="1"/>
          </p:cNvPicPr>
          <p:nvPr/>
        </p:nvPicPr>
        <p:blipFill>
          <a:blip r:embed="rId3"/>
          <a:srcRect l="3448" t="15621" r="30932" b="16602"/>
          <a:stretch>
            <a:fillRect/>
          </a:stretch>
        </p:blipFill>
        <p:spPr>
          <a:xfrm>
            <a:off x="485583" y="168842"/>
            <a:ext cx="4322357" cy="3348317"/>
          </a:xfrm>
          <a:prstGeom prst="snip2DiagRect">
            <a:avLst/>
          </a:prstGeom>
          <a:solidFill>
            <a:srgbClr val="FFFFFF">
              <a:shade val="85000"/>
            </a:srgbClr>
          </a:solidFill>
          <a:ln w="9525" cap="sq">
            <a:solidFill>
              <a:schemeClr val="bg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3D1E8303-89BB-EBFE-B919-0D6509C9538A}"/>
              </a:ext>
            </a:extLst>
          </p:cNvPr>
          <p:cNvPicPr>
            <a:picLocks noChangeAspect="1"/>
          </p:cNvPicPr>
          <p:nvPr/>
        </p:nvPicPr>
        <p:blipFill>
          <a:blip r:embed="rId4"/>
          <a:stretch>
            <a:fillRect/>
          </a:stretch>
        </p:blipFill>
        <p:spPr>
          <a:xfrm>
            <a:off x="485583" y="3667314"/>
            <a:ext cx="4322356" cy="3083803"/>
          </a:xfrm>
          <a:prstGeom prst="snip2DiagRect">
            <a:avLst/>
          </a:prstGeom>
          <a:solidFill>
            <a:srgbClr val="FFFFFF">
              <a:shade val="85000"/>
            </a:srgbClr>
          </a:solidFill>
          <a:ln w="9525" cap="sq">
            <a:solidFill>
              <a:schemeClr val="bg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0879611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1008459" y="793247"/>
            <a:ext cx="4315354" cy="1178987"/>
          </a:xfrm>
        </p:spPr>
        <p:txBody>
          <a:bodyPr>
            <a:normAutofit/>
          </a:bodyPr>
          <a:lstStyle/>
          <a:p>
            <a:r>
              <a:rPr lang="en-US" dirty="0"/>
              <a:t>Where can an ESS be installed?</a:t>
            </a:r>
          </a:p>
        </p:txBody>
      </p:sp>
      <p:sp>
        <p:nvSpPr>
          <p:cNvPr id="3" name="Text Placeholder 2">
            <a:extLst>
              <a:ext uri="{FF2B5EF4-FFF2-40B4-BE49-F238E27FC236}">
                <a16:creationId xmlns:a16="http://schemas.microsoft.com/office/drawing/2014/main" id="{9D5232F9-FD00-464A-9F17-619C91AEF8F3}"/>
              </a:ext>
            </a:extLst>
          </p:cNvPr>
          <p:cNvSpPr>
            <a:spLocks noGrp="1"/>
          </p:cNvSpPr>
          <p:nvPr>
            <p:ph sz="half" idx="2"/>
          </p:nvPr>
        </p:nvSpPr>
        <p:spPr>
          <a:xfrm>
            <a:off x="1008500" y="2034988"/>
            <a:ext cx="4315313" cy="4083424"/>
          </a:xfrm>
        </p:spPr>
        <p:txBody>
          <a:bodyPr>
            <a:normAutofit/>
          </a:bodyPr>
          <a:lstStyle/>
          <a:p>
            <a:pPr lvl="1"/>
            <a:r>
              <a:rPr lang="en-US" sz="1200" dirty="0">
                <a:solidFill>
                  <a:schemeClr val="bg1"/>
                </a:solidFill>
              </a:rPr>
              <a:t>ESS may be installed on exterior walls or inside of detached garages and accessory buildings; on exterior walls of a dwelling; or inside of attached garages, utility closets, utility storage and basements with required fire separation between the dwelling and the location of the ESS. The ESS cannot be installed in sleeping rooms, closets or spaces that open directly into habitable spaces of the dwelling. </a:t>
            </a:r>
          </a:p>
          <a:p>
            <a:pPr lvl="1"/>
            <a:r>
              <a:rPr lang="en-US" sz="1200" dirty="0">
                <a:solidFill>
                  <a:schemeClr val="bg1"/>
                </a:solidFill>
              </a:rPr>
              <a:t>ESS that has the potential to emit toxic gases shall not be installed within in dwellings or attached garages. </a:t>
            </a:r>
          </a:p>
          <a:p>
            <a:pPr lvl="1"/>
            <a:r>
              <a:rPr lang="en-US" sz="1200" dirty="0">
                <a:solidFill>
                  <a:schemeClr val="bg1"/>
                </a:solidFill>
              </a:rPr>
              <a:t>Individual ESS also must maintain 3 feet of separation from each other and all doors and windows entering the dwelling. The separation of the individual ESS may be reduced if the product is listed for a reduced separation. </a:t>
            </a:r>
          </a:p>
          <a:p>
            <a:pPr marL="0" lvl="1" indent="0">
              <a:buNone/>
            </a:pPr>
            <a:r>
              <a:rPr lang="en-US" sz="1200" dirty="0">
                <a:solidFill>
                  <a:schemeClr val="bg1"/>
                </a:solidFill>
              </a:rPr>
              <a:t>CRC R330.3-4</a:t>
            </a:r>
          </a:p>
          <a:p>
            <a:pPr marL="0" lvl="1" indent="0">
              <a:buNone/>
            </a:pPr>
            <a:endParaRPr lang="en-US" sz="1200" dirty="0">
              <a:solidFill>
                <a:schemeClr val="bg1"/>
              </a:solidFill>
            </a:endParaRPr>
          </a:p>
        </p:txBody>
      </p:sp>
      <p:sp>
        <p:nvSpPr>
          <p:cNvPr id="14" name="Slide Number Placeholder 5">
            <a:extLst>
              <a:ext uri="{FF2B5EF4-FFF2-40B4-BE49-F238E27FC236}">
                <a16:creationId xmlns:a16="http://schemas.microsoft.com/office/drawing/2014/main" id="{ECE635A2-70B8-3EAB-6A18-952B02EBAA1E}"/>
              </a:ext>
            </a:extLst>
          </p:cNvPr>
          <p:cNvSpPr>
            <a:spLocks noGrp="1"/>
          </p:cNvSpPr>
          <p:nvPr>
            <p:ph type="sldNum" sz="quarter" idx="12"/>
          </p:nvPr>
        </p:nvSpPr>
        <p:spPr/>
        <p:txBody>
          <a:bodyPr/>
          <a:lstStyle/>
          <a:p>
            <a:fld id="{A49DFD55-3C28-40EF-9E31-A92D2E4017FF}" type="slidenum">
              <a:rPr lang="en-US" smtClean="0"/>
              <a:pPr/>
              <a:t>4</a:t>
            </a:fld>
            <a:endParaRPr lang="en-US" dirty="0"/>
          </a:p>
        </p:txBody>
      </p:sp>
      <p:pic>
        <p:nvPicPr>
          <p:cNvPr id="7" name="Picture 6">
            <a:extLst>
              <a:ext uri="{FF2B5EF4-FFF2-40B4-BE49-F238E27FC236}">
                <a16:creationId xmlns:a16="http://schemas.microsoft.com/office/drawing/2014/main" id="{927B7D5F-63A3-1DD4-BE47-9AB082B4EB98}"/>
              </a:ext>
            </a:extLst>
          </p:cNvPr>
          <p:cNvPicPr>
            <a:picLocks noChangeAspect="1"/>
          </p:cNvPicPr>
          <p:nvPr/>
        </p:nvPicPr>
        <p:blipFill>
          <a:blip r:embed="rId3"/>
          <a:stretch>
            <a:fillRect/>
          </a:stretch>
        </p:blipFill>
        <p:spPr>
          <a:xfrm>
            <a:off x="5597330" y="2034988"/>
            <a:ext cx="6268099" cy="364911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71516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FEB90296-CFE0-401D-9CA3-32966EC4F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8C9B4EE-7611-4ED9-B356-7BDD377C3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A4F266A-F2F7-47CD-8BBC-E3777E982F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0D69C80-8919-4A32-B897-F2A21F9405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F427B072-CC5B-481B-9719-8CD4C54444B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17" name="Rectangle 16">
            <a:extLst>
              <a:ext uri="{FF2B5EF4-FFF2-40B4-BE49-F238E27FC236}">
                <a16:creationId xmlns:a16="http://schemas.microsoft.com/office/drawing/2014/main" id="{EB88142C-D3C4-43DC-A844-A7D9ECB0F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6C97BE-403B-122E-90D1-2788978A0B6F}"/>
              </a:ext>
            </a:extLst>
          </p:cNvPr>
          <p:cNvSpPr>
            <a:spLocks noGrp="1"/>
          </p:cNvSpPr>
          <p:nvPr>
            <p:ph type="ctrTitle"/>
          </p:nvPr>
        </p:nvSpPr>
        <p:spPr>
          <a:xfrm>
            <a:off x="630385" y="237001"/>
            <a:ext cx="5003806" cy="1104120"/>
          </a:xfrm>
        </p:spPr>
        <p:txBody>
          <a:bodyPr vert="horz" lIns="91440" tIns="45720" rIns="91440" bIns="45720" rtlCol="0" anchor="ctr">
            <a:normAutofit/>
          </a:bodyPr>
          <a:lstStyle/>
          <a:p>
            <a:r>
              <a:rPr lang="en-US" sz="2400" dirty="0">
                <a:solidFill>
                  <a:schemeClr val="tx1"/>
                </a:solidFill>
              </a:rPr>
              <a:t>How large of an ESS system can be installed?</a:t>
            </a:r>
          </a:p>
        </p:txBody>
      </p:sp>
      <p:sp>
        <p:nvSpPr>
          <p:cNvPr id="19" name="Rectangle 18">
            <a:extLst>
              <a:ext uri="{FF2B5EF4-FFF2-40B4-BE49-F238E27FC236}">
                <a16:creationId xmlns:a16="http://schemas.microsoft.com/office/drawing/2014/main" id="{416DC9EF-092A-4FEF-8A40-0E509CA79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9" y="0"/>
            <a:ext cx="6096001" cy="6858000"/>
          </a:xfrm>
          <a:prstGeom prst="rect">
            <a:avLst/>
          </a:prstGeom>
          <a:solidFill>
            <a:schemeClr val="bg2">
              <a:alpha val="97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053353E-6EFE-B1E9-238E-59239CA42297}"/>
              </a:ext>
            </a:extLst>
          </p:cNvPr>
          <p:cNvSpPr txBox="1"/>
          <p:nvPr/>
        </p:nvSpPr>
        <p:spPr>
          <a:xfrm>
            <a:off x="607752" y="1206562"/>
            <a:ext cx="5003806" cy="1877437"/>
          </a:xfrm>
          <a:prstGeom prst="rect">
            <a:avLst/>
          </a:prstGeom>
          <a:noFill/>
        </p:spPr>
        <p:txBody>
          <a:bodyPr wrap="square" rtlCol="0">
            <a:spAutoFit/>
          </a:bodyPr>
          <a:lstStyle/>
          <a:p>
            <a:r>
              <a:rPr lang="en-US" sz="1600" dirty="0">
                <a:solidFill>
                  <a:schemeClr val="bg1"/>
                </a:solidFill>
              </a:rPr>
              <a:t>The maximum allowable size of a single ESS device is 20kWh and the entire ESS shall not exceed 80 kWh. If the ESS is installed in a utility closet, utility storage, or basement of a dwelling, entire ESS shall not exceed to 600 kWh. </a:t>
            </a:r>
          </a:p>
          <a:p>
            <a:endParaRPr lang="en-US" sz="1600" dirty="0">
              <a:solidFill>
                <a:schemeClr val="bg1"/>
              </a:solidFill>
            </a:endParaRPr>
          </a:p>
          <a:p>
            <a:r>
              <a:rPr lang="en-US" sz="1600" dirty="0">
                <a:solidFill>
                  <a:schemeClr val="bg1"/>
                </a:solidFill>
              </a:rPr>
              <a:t>CRC R330.5</a:t>
            </a:r>
          </a:p>
        </p:txBody>
      </p:sp>
      <p:graphicFrame>
        <p:nvGraphicFramePr>
          <p:cNvPr id="8" name="Table 7">
            <a:extLst>
              <a:ext uri="{FF2B5EF4-FFF2-40B4-BE49-F238E27FC236}">
                <a16:creationId xmlns:a16="http://schemas.microsoft.com/office/drawing/2014/main" id="{35BC5DB5-D6EC-7DCD-88F3-F4A133724794}"/>
              </a:ext>
            </a:extLst>
          </p:cNvPr>
          <p:cNvGraphicFramePr>
            <a:graphicFrameLocks noGrp="1"/>
          </p:cNvGraphicFramePr>
          <p:nvPr>
            <p:extLst>
              <p:ext uri="{D42A27DB-BD31-4B8C-83A1-F6EECF244321}">
                <p14:modId xmlns:p14="http://schemas.microsoft.com/office/powerpoint/2010/main" val="2650239801"/>
              </p:ext>
            </p:extLst>
          </p:nvPr>
        </p:nvGraphicFramePr>
        <p:xfrm>
          <a:off x="6379383" y="499500"/>
          <a:ext cx="5670800" cy="5859000"/>
        </p:xfrm>
        <a:graphic>
          <a:graphicData uri="http://schemas.openxmlformats.org/drawingml/2006/table">
            <a:tbl>
              <a:tblPr firstRow="1" firstCol="1" bandRow="1">
                <a:tableStyleId>{D03447BB-5D67-496B-8E87-E561075AD55C}</a:tableStyleId>
              </a:tblPr>
              <a:tblGrid>
                <a:gridCol w="2221001">
                  <a:extLst>
                    <a:ext uri="{9D8B030D-6E8A-4147-A177-3AD203B41FA5}">
                      <a16:colId xmlns:a16="http://schemas.microsoft.com/office/drawing/2014/main" val="1543573974"/>
                    </a:ext>
                  </a:extLst>
                </a:gridCol>
                <a:gridCol w="1362439">
                  <a:extLst>
                    <a:ext uri="{9D8B030D-6E8A-4147-A177-3AD203B41FA5}">
                      <a16:colId xmlns:a16="http://schemas.microsoft.com/office/drawing/2014/main" val="2221449249"/>
                    </a:ext>
                  </a:extLst>
                </a:gridCol>
                <a:gridCol w="2087360">
                  <a:extLst>
                    <a:ext uri="{9D8B030D-6E8A-4147-A177-3AD203B41FA5}">
                      <a16:colId xmlns:a16="http://schemas.microsoft.com/office/drawing/2014/main" val="529904634"/>
                    </a:ext>
                  </a:extLst>
                </a:gridCol>
              </a:tblGrid>
              <a:tr h="552296">
                <a:tc gridSpan="3">
                  <a:txBody>
                    <a:bodyPr/>
                    <a:lstStyle/>
                    <a:p>
                      <a:pPr marL="0" marR="0" algn="ctr">
                        <a:lnSpc>
                          <a:spcPct val="115000"/>
                        </a:lnSpc>
                        <a:spcAft>
                          <a:spcPts val="800"/>
                        </a:spcAft>
                        <a:buNone/>
                      </a:pPr>
                      <a:r>
                        <a:rPr lang="en-US" sz="1000" kern="100" dirty="0">
                          <a:effectLst/>
                        </a:rPr>
                        <a:t>TABLE R330.5</a:t>
                      </a:r>
                    </a:p>
                    <a:p>
                      <a:pPr marL="0" marR="0" algn="ctr">
                        <a:lnSpc>
                          <a:spcPct val="115000"/>
                        </a:lnSpc>
                        <a:spcAft>
                          <a:spcPts val="800"/>
                        </a:spcAft>
                        <a:buNone/>
                      </a:pPr>
                      <a:r>
                        <a:rPr lang="en-US" sz="1000" kern="100" dirty="0">
                          <a:effectLst/>
                        </a:rPr>
                        <a:t>MAXIMUM AGGREGATE RATINGS OF ESS</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lnB w="12700" cap="flat" cmpd="sng" algn="ctr">
                      <a:solidFill>
                        <a:schemeClr val="tx1"/>
                      </a:solidFill>
                      <a:prstDash val="solid"/>
                      <a:round/>
                      <a:headEnd type="none" w="med" len="med"/>
                      <a:tailEnd type="none" w="med" len="med"/>
                    </a:lnB>
                  </a:tcPr>
                </a:tc>
                <a:tc hMerge="1">
                  <a:txBody>
                    <a:bodyPr/>
                    <a:lstStyle/>
                    <a:p>
                      <a:pPr marL="0" marR="0">
                        <a:lnSpc>
                          <a:spcPct val="115000"/>
                        </a:lnSpc>
                        <a:spcAft>
                          <a:spcPts val="800"/>
                        </a:spcAft>
                        <a:buNone/>
                      </a:pPr>
                      <a:endParaRPr lang="en-US" sz="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tc hMerge="1">
                  <a:txBody>
                    <a:bodyPr/>
                    <a:lstStyle/>
                    <a:p>
                      <a:pPr marL="0" marR="0">
                        <a:lnSpc>
                          <a:spcPct val="115000"/>
                        </a:lnSpc>
                        <a:spcAft>
                          <a:spcPts val="800"/>
                        </a:spcAft>
                        <a:buNone/>
                      </a:pPr>
                      <a:endParaRPr lang="en-US" sz="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extLst>
                  <a:ext uri="{0D108BD9-81ED-4DB2-BD59-A6C34878D82A}">
                    <a16:rowId xmlns:a16="http://schemas.microsoft.com/office/drawing/2014/main" val="1301708765"/>
                  </a:ext>
                </a:extLst>
              </a:tr>
              <a:tr h="852276">
                <a:tc>
                  <a:txBody>
                    <a:bodyPr/>
                    <a:lstStyle/>
                    <a:p>
                      <a:pPr marL="0" marR="0">
                        <a:lnSpc>
                          <a:spcPct val="115000"/>
                        </a:lnSpc>
                        <a:spcAft>
                          <a:spcPts val="800"/>
                        </a:spcAft>
                        <a:buNone/>
                      </a:pPr>
                      <a:r>
                        <a:rPr lang="en-US" sz="1000" kern="100" dirty="0">
                          <a:effectLst/>
                        </a:rPr>
                        <a:t>LOCATION</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Aft>
                          <a:spcPts val="800"/>
                        </a:spcAft>
                        <a:buNone/>
                      </a:pPr>
                      <a:r>
                        <a:rPr lang="en-US" sz="1000" kern="100" dirty="0">
                          <a:effectLst/>
                        </a:rPr>
                        <a:t>MAXIMUM</a:t>
                      </a:r>
                    </a:p>
                    <a:p>
                      <a:pPr marL="0" marR="0">
                        <a:lnSpc>
                          <a:spcPct val="115000"/>
                        </a:lnSpc>
                        <a:spcAft>
                          <a:spcPts val="800"/>
                        </a:spcAft>
                        <a:buNone/>
                      </a:pPr>
                      <a:r>
                        <a:rPr lang="en-US" sz="1000" kern="100" dirty="0">
                          <a:effectLst/>
                        </a:rPr>
                        <a:t>AGGREGATE</a:t>
                      </a:r>
                    </a:p>
                    <a:p>
                      <a:pPr marL="0" marR="0">
                        <a:lnSpc>
                          <a:spcPct val="115000"/>
                        </a:lnSpc>
                        <a:spcAft>
                          <a:spcPts val="800"/>
                        </a:spcAft>
                        <a:buNone/>
                      </a:pPr>
                      <a:r>
                        <a:rPr lang="en-US" sz="1000" kern="100" dirty="0">
                          <a:effectLst/>
                        </a:rPr>
                        <a:t>RATINGS (kWh)</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lnT w="12700" cap="flat" cmpd="sng" algn="ctr">
                      <a:solidFill>
                        <a:schemeClr val="tx1"/>
                      </a:solidFill>
                      <a:prstDash val="solid"/>
                      <a:round/>
                      <a:headEnd type="none" w="med" len="med"/>
                      <a:tailEnd type="none" w="med" len="med"/>
                    </a:lnT>
                  </a:tcPr>
                </a:tc>
                <a:tc>
                  <a:txBody>
                    <a:bodyPr/>
                    <a:lstStyle/>
                    <a:p>
                      <a:pPr marL="0" marR="0">
                        <a:lnSpc>
                          <a:spcPct val="115000"/>
                        </a:lnSpc>
                        <a:spcAft>
                          <a:spcPts val="800"/>
                        </a:spcAft>
                        <a:buNone/>
                      </a:pPr>
                      <a:r>
                        <a:rPr lang="en-US" sz="1000" kern="100">
                          <a:effectLst/>
                        </a:rPr>
                        <a:t>INSTALLATION REQUIREMENTS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60377563"/>
                  </a:ext>
                </a:extLst>
              </a:tr>
              <a:tr h="600167">
                <a:tc>
                  <a:txBody>
                    <a:bodyPr/>
                    <a:lstStyle/>
                    <a:p>
                      <a:pPr marL="0" marR="0">
                        <a:lnSpc>
                          <a:spcPct val="115000"/>
                        </a:lnSpc>
                        <a:spcAft>
                          <a:spcPts val="800"/>
                        </a:spcAft>
                        <a:buNone/>
                      </a:pPr>
                      <a:r>
                        <a:rPr lang="en-US" sz="1000" u="none" kern="100" dirty="0">
                          <a:effectLst/>
                        </a:rPr>
                        <a:t>Within utility closets, basements, and storage or utility spaces located within dwellings</a:t>
                      </a:r>
                      <a:endParaRPr lang="en-US" sz="1000" u="none"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Aft>
                          <a:spcPts val="800"/>
                        </a:spcAft>
                        <a:buNone/>
                      </a:pPr>
                      <a:r>
                        <a:rPr lang="en-US" sz="1000" kern="100" dirty="0">
                          <a:effectLst/>
                        </a:rPr>
                        <a:t>40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tc>
                  <a:txBody>
                    <a:bodyPr/>
                    <a:lstStyle/>
                    <a:p>
                      <a:pPr marL="0" marR="0">
                        <a:lnSpc>
                          <a:spcPct val="115000"/>
                        </a:lnSpc>
                        <a:spcAft>
                          <a:spcPts val="800"/>
                        </a:spcAft>
                        <a:buNone/>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extLst>
                  <a:ext uri="{0D108BD9-81ED-4DB2-BD59-A6C34878D82A}">
                    <a16:rowId xmlns:a16="http://schemas.microsoft.com/office/drawing/2014/main" val="3804099548"/>
                  </a:ext>
                </a:extLst>
              </a:tr>
              <a:tr h="252631">
                <a:tc>
                  <a:txBody>
                    <a:bodyPr/>
                    <a:lstStyle/>
                    <a:p>
                      <a:pPr marL="0" marR="0">
                        <a:lnSpc>
                          <a:spcPct val="115000"/>
                        </a:lnSpc>
                        <a:spcAft>
                          <a:spcPts val="800"/>
                        </a:spcAft>
                        <a:buNone/>
                      </a:pPr>
                      <a:r>
                        <a:rPr lang="en-US" sz="1000" u="none" kern="100" dirty="0">
                          <a:effectLst/>
                        </a:rPr>
                        <a:t>In attached garages</a:t>
                      </a:r>
                      <a:endParaRPr lang="en-US" sz="1000" u="none"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Aft>
                          <a:spcPts val="800"/>
                        </a:spcAft>
                        <a:buNone/>
                      </a:pPr>
                      <a:r>
                        <a:rPr lang="en-US" sz="1000" kern="100" dirty="0">
                          <a:effectLst/>
                        </a:rPr>
                        <a:t>80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tc>
                  <a:txBody>
                    <a:bodyPr/>
                    <a:lstStyle/>
                    <a:p>
                      <a:pPr marL="0" marR="0">
                        <a:lnSpc>
                          <a:spcPct val="115000"/>
                        </a:lnSpc>
                        <a:spcAft>
                          <a:spcPts val="800"/>
                        </a:spcAft>
                        <a:buNone/>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extLst>
                  <a:ext uri="{0D108BD9-81ED-4DB2-BD59-A6C34878D82A}">
                    <a16:rowId xmlns:a16="http://schemas.microsoft.com/office/drawing/2014/main" val="3363403437"/>
                  </a:ext>
                </a:extLst>
              </a:tr>
              <a:tr h="600167">
                <a:tc>
                  <a:txBody>
                    <a:bodyPr/>
                    <a:lstStyle/>
                    <a:p>
                      <a:pPr marL="0" marR="0">
                        <a:lnSpc>
                          <a:spcPct val="115000"/>
                        </a:lnSpc>
                        <a:spcAft>
                          <a:spcPts val="800"/>
                        </a:spcAft>
                        <a:buNone/>
                      </a:pPr>
                      <a:r>
                        <a:rPr lang="en-US" sz="1000" u="none" kern="100" dirty="0">
                          <a:effectLst/>
                        </a:rPr>
                        <a:t>On or within 3 feet of exterior walls of dwellings and attached garages</a:t>
                      </a:r>
                      <a:endParaRPr lang="en-US" sz="1000" u="none"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Aft>
                          <a:spcPts val="800"/>
                        </a:spcAft>
                        <a:buNone/>
                      </a:pPr>
                      <a:r>
                        <a:rPr lang="en-US" sz="1000" kern="100" dirty="0">
                          <a:effectLst/>
                        </a:rPr>
                        <a:t>100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tc>
                  <a:txBody>
                    <a:bodyPr/>
                    <a:lstStyle/>
                    <a:p>
                      <a:pPr marL="0" marR="0">
                        <a:lnSpc>
                          <a:spcPct val="115000"/>
                        </a:lnSpc>
                        <a:spcAft>
                          <a:spcPts val="800"/>
                        </a:spcAft>
                        <a:buNone/>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extLst>
                  <a:ext uri="{0D108BD9-81ED-4DB2-BD59-A6C34878D82A}">
                    <a16:rowId xmlns:a16="http://schemas.microsoft.com/office/drawing/2014/main" val="3381669168"/>
                  </a:ext>
                </a:extLst>
              </a:tr>
              <a:tr h="600324">
                <a:tc>
                  <a:txBody>
                    <a:bodyPr/>
                    <a:lstStyle/>
                    <a:p>
                      <a:pPr marL="0" marR="0">
                        <a:lnSpc>
                          <a:spcPct val="115000"/>
                        </a:lnSpc>
                        <a:spcAft>
                          <a:spcPts val="800"/>
                        </a:spcAft>
                        <a:buNone/>
                      </a:pPr>
                      <a:r>
                        <a:rPr lang="en-US" sz="1000" u="none" kern="100" dirty="0">
                          <a:effectLst/>
                        </a:rPr>
                        <a:t>On or within 3 feet of exterior walls of dwellings and attached garages</a:t>
                      </a:r>
                      <a:endParaRPr lang="en-US" sz="1000" u="none"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Aft>
                          <a:spcPts val="800"/>
                        </a:spcAft>
                        <a:buNone/>
                      </a:pPr>
                      <a:r>
                        <a:rPr lang="en-US" sz="1000" kern="100" dirty="0">
                          <a:effectLst/>
                        </a:rPr>
                        <a:t>200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tc>
                  <a:txBody>
                    <a:bodyPr/>
                    <a:lstStyle/>
                    <a:p>
                      <a:pPr marL="0" marR="0">
                        <a:lnSpc>
                          <a:spcPct val="115000"/>
                        </a:lnSpc>
                        <a:spcAft>
                          <a:spcPts val="800"/>
                        </a:spcAft>
                        <a:buNone/>
                      </a:pPr>
                      <a:r>
                        <a:rPr lang="en-US" sz="1000" u="none" kern="100" dirty="0">
                          <a:effectLst/>
                        </a:rPr>
                        <a:t>Exterior walls and eaves are constructed with noncombustible surfaces</a:t>
                      </a:r>
                      <a:endParaRPr lang="en-US" sz="1000" u="none"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extLst>
                  <a:ext uri="{0D108BD9-81ED-4DB2-BD59-A6C34878D82A}">
                    <a16:rowId xmlns:a16="http://schemas.microsoft.com/office/drawing/2014/main" val="3467698405"/>
                  </a:ext>
                </a:extLst>
              </a:tr>
              <a:tr h="426320">
                <a:tc>
                  <a:txBody>
                    <a:bodyPr/>
                    <a:lstStyle/>
                    <a:p>
                      <a:pPr marL="0" marR="0">
                        <a:lnSpc>
                          <a:spcPct val="115000"/>
                        </a:lnSpc>
                        <a:spcAft>
                          <a:spcPts val="800"/>
                        </a:spcAft>
                        <a:buNone/>
                      </a:pPr>
                      <a:r>
                        <a:rPr lang="en-US" sz="1000" u="none" kern="100" dirty="0">
                          <a:effectLst/>
                        </a:rPr>
                        <a:t>In detached garages and detached accessory structures</a:t>
                      </a:r>
                      <a:endParaRPr lang="en-US" sz="1000" u="none"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Aft>
                          <a:spcPts val="800"/>
                        </a:spcAft>
                        <a:buNone/>
                      </a:pPr>
                      <a:r>
                        <a:rPr lang="en-US" sz="1000" kern="100" dirty="0">
                          <a:effectLst/>
                        </a:rPr>
                        <a:t>200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tc>
                  <a:txBody>
                    <a:bodyPr/>
                    <a:lstStyle/>
                    <a:p>
                      <a:pPr marL="0" marR="0">
                        <a:lnSpc>
                          <a:spcPct val="115000"/>
                        </a:lnSpc>
                        <a:spcAft>
                          <a:spcPts val="800"/>
                        </a:spcAft>
                        <a:buNone/>
                      </a:pPr>
                      <a:r>
                        <a:rPr lang="en-US" sz="1000" u="none" kern="100" dirty="0">
                          <a:effectLst/>
                        </a:rPr>
                        <a:t> </a:t>
                      </a:r>
                      <a:endParaRPr lang="en-US" sz="1000" u="none"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extLst>
                  <a:ext uri="{0D108BD9-81ED-4DB2-BD59-A6C34878D82A}">
                    <a16:rowId xmlns:a16="http://schemas.microsoft.com/office/drawing/2014/main" val="189828753"/>
                  </a:ext>
                </a:extLst>
              </a:tr>
              <a:tr h="774171">
                <a:tc>
                  <a:txBody>
                    <a:bodyPr/>
                    <a:lstStyle/>
                    <a:p>
                      <a:pPr marL="0" marR="0">
                        <a:lnSpc>
                          <a:spcPct val="115000"/>
                        </a:lnSpc>
                        <a:spcAft>
                          <a:spcPts val="800"/>
                        </a:spcAft>
                        <a:buNone/>
                      </a:pPr>
                      <a:r>
                        <a:rPr lang="en-US" sz="1000" u="none" kern="100" dirty="0">
                          <a:effectLst/>
                        </a:rPr>
                        <a:t>In detached garages and detached accessory structures</a:t>
                      </a:r>
                      <a:endParaRPr lang="en-US" sz="1000" u="none"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Aft>
                          <a:spcPts val="800"/>
                        </a:spcAft>
                        <a:buNone/>
                      </a:pPr>
                      <a:r>
                        <a:rPr lang="en-US" sz="1000" kern="100" dirty="0">
                          <a:effectLst/>
                        </a:rPr>
                        <a:t>600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tc>
                  <a:txBody>
                    <a:bodyPr/>
                    <a:lstStyle/>
                    <a:p>
                      <a:pPr marL="0" marR="0">
                        <a:lnSpc>
                          <a:spcPct val="115000"/>
                        </a:lnSpc>
                        <a:spcAft>
                          <a:spcPts val="800"/>
                        </a:spcAft>
                        <a:buNone/>
                      </a:pPr>
                      <a:r>
                        <a:rPr lang="en-US" sz="1000" u="none" kern="100" dirty="0">
                          <a:effectLst/>
                        </a:rPr>
                        <a:t>Detached garage or detached accessory structure is a minimum 10 feet away from property lines and dwellings</a:t>
                      </a:r>
                      <a:endParaRPr lang="en-US" sz="1000" u="none"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extLst>
                  <a:ext uri="{0D108BD9-81ED-4DB2-BD59-A6C34878D82A}">
                    <a16:rowId xmlns:a16="http://schemas.microsoft.com/office/drawing/2014/main" val="1015289449"/>
                  </a:ext>
                </a:extLst>
              </a:tr>
              <a:tr h="600324">
                <a:tc>
                  <a:txBody>
                    <a:bodyPr/>
                    <a:lstStyle/>
                    <a:p>
                      <a:pPr marL="0" marR="0">
                        <a:lnSpc>
                          <a:spcPct val="115000"/>
                        </a:lnSpc>
                        <a:spcAft>
                          <a:spcPts val="800"/>
                        </a:spcAft>
                        <a:buNone/>
                      </a:pPr>
                      <a:r>
                        <a:rPr lang="en-US" sz="1000" u="none" kern="100" dirty="0">
                          <a:effectLst/>
                        </a:rPr>
                        <a:t>Outdoors on the ground</a:t>
                      </a:r>
                      <a:endParaRPr lang="en-US" sz="1000" u="none"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Aft>
                          <a:spcPts val="800"/>
                        </a:spcAft>
                        <a:buNone/>
                      </a:pPr>
                      <a:r>
                        <a:rPr lang="en-US" sz="1000" kern="100" dirty="0">
                          <a:effectLst/>
                        </a:rPr>
                        <a:t>200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tc>
                  <a:txBody>
                    <a:bodyPr/>
                    <a:lstStyle/>
                    <a:p>
                      <a:pPr marL="0" marR="0">
                        <a:lnSpc>
                          <a:spcPct val="115000"/>
                        </a:lnSpc>
                        <a:spcAft>
                          <a:spcPts val="800"/>
                        </a:spcAft>
                        <a:buNone/>
                      </a:pPr>
                      <a:r>
                        <a:rPr lang="en-US" sz="1000" u="none" kern="100" dirty="0">
                          <a:effectLst/>
                        </a:rPr>
                        <a:t>ESS is a minimum 3 feet away from property lines and dwellings</a:t>
                      </a:r>
                      <a:endParaRPr lang="en-US" sz="1000" u="none"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tc>
                <a:extLst>
                  <a:ext uri="{0D108BD9-81ED-4DB2-BD59-A6C34878D82A}">
                    <a16:rowId xmlns:a16="http://schemas.microsoft.com/office/drawing/2014/main" val="2141646339"/>
                  </a:ext>
                </a:extLst>
              </a:tr>
              <a:tr h="600324">
                <a:tc>
                  <a:txBody>
                    <a:bodyPr/>
                    <a:lstStyle/>
                    <a:p>
                      <a:pPr marL="0" marR="0">
                        <a:lnSpc>
                          <a:spcPct val="115000"/>
                        </a:lnSpc>
                        <a:spcAft>
                          <a:spcPts val="800"/>
                        </a:spcAft>
                        <a:buNone/>
                      </a:pPr>
                      <a:r>
                        <a:rPr lang="en-US" sz="1000" u="none" kern="100" dirty="0">
                          <a:effectLst/>
                        </a:rPr>
                        <a:t>Outdoors on the ground</a:t>
                      </a:r>
                      <a:endParaRPr lang="en-US" sz="1000" u="none"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Aft>
                          <a:spcPts val="800"/>
                        </a:spcAft>
                        <a:buNone/>
                      </a:pPr>
                      <a:r>
                        <a:rPr lang="en-US" sz="1000" kern="100" dirty="0">
                          <a:effectLst/>
                        </a:rPr>
                        <a:t>600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lnB w="12700" cap="flat" cmpd="sng" algn="ctr">
                      <a:solidFill>
                        <a:schemeClr val="tx1"/>
                      </a:solidFill>
                      <a:prstDash val="solid"/>
                      <a:round/>
                      <a:headEnd type="none" w="med" len="med"/>
                      <a:tailEnd type="none" w="med" len="med"/>
                    </a:lnB>
                  </a:tcPr>
                </a:tc>
                <a:tc>
                  <a:txBody>
                    <a:bodyPr/>
                    <a:lstStyle/>
                    <a:p>
                      <a:pPr marL="0" marR="0">
                        <a:lnSpc>
                          <a:spcPct val="115000"/>
                        </a:lnSpc>
                        <a:spcAft>
                          <a:spcPts val="800"/>
                        </a:spcAft>
                        <a:buNone/>
                      </a:pPr>
                      <a:r>
                        <a:rPr lang="en-US" sz="1000" u="none" kern="100" dirty="0">
                          <a:effectLst/>
                        </a:rPr>
                        <a:t>ESS is a minimum 10 feet away from property lines and dwellings</a:t>
                      </a:r>
                      <a:endParaRPr lang="en-US" sz="1000" u="none" kern="100" dirty="0">
                        <a:effectLst/>
                        <a:latin typeface="Aptos" panose="020B0004020202020204" pitchFamily="34" charset="0"/>
                        <a:ea typeface="Aptos" panose="020B0004020202020204" pitchFamily="34" charset="0"/>
                        <a:cs typeface="Times New Roman" panose="02020603050405020304" pitchFamily="18" charset="0"/>
                      </a:endParaRPr>
                    </a:p>
                  </a:txBody>
                  <a:tcPr marL="47778" marR="47778" marT="35834" marB="35834"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3341903"/>
                  </a:ext>
                </a:extLst>
              </a:tr>
            </a:tbl>
          </a:graphicData>
        </a:graphic>
      </p:graphicFrame>
      <p:pic>
        <p:nvPicPr>
          <p:cNvPr id="16" name="Picture 15">
            <a:extLst>
              <a:ext uri="{FF2B5EF4-FFF2-40B4-BE49-F238E27FC236}">
                <a16:creationId xmlns:a16="http://schemas.microsoft.com/office/drawing/2014/main" id="{9B964330-1042-5477-E6EB-DFEB424B7ED6}"/>
              </a:ext>
            </a:extLst>
          </p:cNvPr>
          <p:cNvPicPr>
            <a:picLocks noChangeAspect="1"/>
          </p:cNvPicPr>
          <p:nvPr/>
        </p:nvPicPr>
        <p:blipFill>
          <a:blip r:embed="rId3"/>
          <a:stretch>
            <a:fillRect/>
          </a:stretch>
        </p:blipFill>
        <p:spPr>
          <a:xfrm>
            <a:off x="630385" y="3131871"/>
            <a:ext cx="4734095" cy="3534791"/>
          </a:xfrm>
          <a:prstGeom prst="snip2DiagRect">
            <a:avLst/>
          </a:prstGeom>
          <a:solidFill>
            <a:srgbClr val="FFFFFF">
              <a:shade val="85000"/>
            </a:srgbClr>
          </a:solidFill>
          <a:ln w="9525"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4696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75" name="Group 74">
            <a:extLst>
              <a:ext uri="{FF2B5EF4-FFF2-40B4-BE49-F238E27FC236}">
                <a16:creationId xmlns:a16="http://schemas.microsoft.com/office/drawing/2014/main" id="{8F1EF17D-1B70-428C-8A8A-A2C5B390E1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76" name="Straight Connector 75">
              <a:extLst>
                <a:ext uri="{FF2B5EF4-FFF2-40B4-BE49-F238E27FC236}">
                  <a16:creationId xmlns:a16="http://schemas.microsoft.com/office/drawing/2014/main" id="{12FAEDF3-CEC8-4BF6-8EA7-4079C47183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398DB8F4-CD77-4FCC-8544-ADE8B478C1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22202DFE-039D-48E4-8536-FA30F248947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81F05E26-510E-4164-83C7-28E4FE9D7E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E632161A-50D4-4D96-887A-98FC920931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82" name="Rectangle 81">
            <a:extLst>
              <a:ext uri="{FF2B5EF4-FFF2-40B4-BE49-F238E27FC236}">
                <a16:creationId xmlns:a16="http://schemas.microsoft.com/office/drawing/2014/main" id="{89220CFE-A3C6-448E-A8C7-CEAED9325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5E2E6A-35EC-1B8E-0FD7-8C67870ACA64}"/>
              </a:ext>
            </a:extLst>
          </p:cNvPr>
          <p:cNvSpPr>
            <a:spLocks noGrp="1"/>
          </p:cNvSpPr>
          <p:nvPr>
            <p:ph type="title"/>
          </p:nvPr>
        </p:nvSpPr>
        <p:spPr>
          <a:xfrm>
            <a:off x="4665034" y="169333"/>
            <a:ext cx="5627258" cy="1507067"/>
          </a:xfrm>
        </p:spPr>
        <p:txBody>
          <a:bodyPr vert="horz" lIns="91440" tIns="45720" rIns="91440" bIns="45720" rtlCol="0" anchor="ctr">
            <a:normAutofit/>
          </a:bodyPr>
          <a:lstStyle/>
          <a:p>
            <a:r>
              <a:rPr lang="en-US" sz="3600" dirty="0"/>
              <a:t>Additional safety features.</a:t>
            </a:r>
          </a:p>
        </p:txBody>
      </p:sp>
      <p:sp>
        <p:nvSpPr>
          <p:cNvPr id="84" name="Snip Diagonal Corner Rectangle 25">
            <a:extLst>
              <a:ext uri="{FF2B5EF4-FFF2-40B4-BE49-F238E27FC236}">
                <a16:creationId xmlns:a16="http://schemas.microsoft.com/office/drawing/2014/main" id="{2E91ED80-632C-4328-8E5C-0CAF33E77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1" y="620722"/>
            <a:ext cx="3670674" cy="5286838"/>
          </a:xfrm>
          <a:prstGeom prst="snip2DiagRect">
            <a:avLst>
              <a:gd name="adj1" fmla="val 11518"/>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3A2B2A-70CF-DED1-EF79-C0185192D6A7}"/>
              </a:ext>
            </a:extLst>
          </p:cNvPr>
          <p:cNvPicPr>
            <a:picLocks noChangeAspect="1"/>
          </p:cNvPicPr>
          <p:nvPr/>
        </p:nvPicPr>
        <p:blipFill>
          <a:blip r:embed="rId3"/>
          <a:srcRect/>
          <a:stretch>
            <a:fillRect/>
          </a:stretch>
        </p:blipFill>
        <p:spPr>
          <a:xfrm>
            <a:off x="630826" y="620722"/>
            <a:ext cx="3670674" cy="5286838"/>
          </a:xfrm>
          <a:custGeom>
            <a:avLst/>
            <a:gdLst/>
            <a:ahLst/>
            <a:cxnLst/>
            <a:rect l="l" t="t" r="r" b="b"/>
            <a:pathLst>
              <a:path w="3337560" h="4956048">
                <a:moveTo>
                  <a:pt x="384420" y="0"/>
                </a:moveTo>
                <a:lnTo>
                  <a:pt x="3337560" y="0"/>
                </a:lnTo>
                <a:lnTo>
                  <a:pt x="3337560" y="4571628"/>
                </a:lnTo>
                <a:lnTo>
                  <a:pt x="2953140" y="4956048"/>
                </a:lnTo>
                <a:lnTo>
                  <a:pt x="0" y="4956048"/>
                </a:lnTo>
                <a:lnTo>
                  <a:pt x="0" y="384420"/>
                </a:lnTo>
                <a:close/>
              </a:path>
            </a:pathLst>
          </a:custGeom>
        </p:spPr>
      </p:pic>
      <p:sp>
        <p:nvSpPr>
          <p:cNvPr id="35" name="Content Placeholder 34">
            <a:extLst>
              <a:ext uri="{FF2B5EF4-FFF2-40B4-BE49-F238E27FC236}">
                <a16:creationId xmlns:a16="http://schemas.microsoft.com/office/drawing/2014/main" id="{EDBE6233-75E9-40D1-968F-58CA9AD0FF50}"/>
              </a:ext>
            </a:extLst>
          </p:cNvPr>
          <p:cNvSpPr>
            <a:spLocks noGrp="1"/>
          </p:cNvSpPr>
          <p:nvPr>
            <p:ph sz="half" idx="13"/>
          </p:nvPr>
        </p:nvSpPr>
        <p:spPr>
          <a:xfrm>
            <a:off x="4661860" y="1558834"/>
            <a:ext cx="4943877" cy="4416911"/>
          </a:xfrm>
        </p:spPr>
        <p:txBody>
          <a:bodyPr vert="horz" lIns="91440" tIns="45720" rIns="91440" bIns="45720" rtlCol="0" anchor="ctr">
            <a:normAutofit fontScale="85000" lnSpcReduction="20000"/>
          </a:bodyPr>
          <a:lstStyle/>
          <a:p>
            <a:pPr>
              <a:lnSpc>
                <a:spcPct val="90000"/>
              </a:lnSpc>
            </a:pPr>
            <a:r>
              <a:rPr lang="en-US" sz="1500" dirty="0">
                <a:solidFill>
                  <a:schemeClr val="bg1"/>
                </a:solidFill>
              </a:rPr>
              <a:t>The following may be need to install an ESS: </a:t>
            </a:r>
          </a:p>
          <a:p>
            <a:pPr marL="342900" indent="-342900">
              <a:lnSpc>
                <a:spcPct val="120000"/>
              </a:lnSpc>
              <a:buFont typeface="Wingdings 3" panose="05040102010807070707" pitchFamily="18" charset="2"/>
              <a:buChar char=""/>
            </a:pPr>
            <a:r>
              <a:rPr lang="en-US" sz="1500" dirty="0">
                <a:solidFill>
                  <a:schemeClr val="bg1"/>
                </a:solidFill>
              </a:rPr>
              <a:t>Smoke alarms/heat detectors if installed in a dwelling, basement or in attached garage. </a:t>
            </a:r>
          </a:p>
          <a:p>
            <a:pPr marL="342900" indent="-342900">
              <a:lnSpc>
                <a:spcPct val="120000"/>
              </a:lnSpc>
              <a:buFont typeface="Wingdings 3" panose="05040102010807070707" pitchFamily="18" charset="2"/>
              <a:buChar char=""/>
            </a:pPr>
            <a:r>
              <a:rPr lang="en-US" sz="1500" dirty="0">
                <a:solidFill>
                  <a:schemeClr val="bg1"/>
                </a:solidFill>
              </a:rPr>
              <a:t>Ventilation if the ESS can produce hydrogen or other flammable gases. </a:t>
            </a:r>
          </a:p>
          <a:p>
            <a:pPr marL="342900" indent="-342900">
              <a:lnSpc>
                <a:spcPct val="120000"/>
              </a:lnSpc>
              <a:buFont typeface="Wingdings 3" panose="05040102010807070707" pitchFamily="18" charset="2"/>
              <a:buChar char=""/>
            </a:pPr>
            <a:r>
              <a:rPr lang="en-US" sz="1500" dirty="0">
                <a:solidFill>
                  <a:schemeClr val="bg1"/>
                </a:solidFill>
              </a:rPr>
              <a:t>Bollards, wheel barriers or other vehicle impact protection if installed in a vehicle path of travel. See attached diagram of requirements for ESS installed in garages. </a:t>
            </a:r>
          </a:p>
          <a:p>
            <a:pPr marL="342900" indent="-342900">
              <a:lnSpc>
                <a:spcPct val="120000"/>
              </a:lnSpc>
              <a:buFont typeface="Wingdings 3" panose="05040102010807070707" pitchFamily="18" charset="2"/>
              <a:buChar char=""/>
            </a:pPr>
            <a:r>
              <a:rPr lang="en-US" sz="1500" dirty="0">
                <a:solidFill>
                  <a:schemeClr val="bg1"/>
                </a:solidFill>
              </a:rPr>
              <a:t>Proper signage and placards. </a:t>
            </a:r>
          </a:p>
          <a:p>
            <a:pPr marL="342900" indent="-342900">
              <a:lnSpc>
                <a:spcPct val="120000"/>
              </a:lnSpc>
              <a:buFont typeface="Wingdings 3" panose="05040102010807070707" pitchFamily="18" charset="2"/>
              <a:buChar char=""/>
            </a:pPr>
            <a:r>
              <a:rPr lang="en-US" sz="1500" dirty="0">
                <a:solidFill>
                  <a:schemeClr val="bg1"/>
                </a:solidFill>
              </a:rPr>
              <a:t>The installation and maintenance of ESS equipment and all associated wiring and interconnections shall be performed only by qualified persons.</a:t>
            </a:r>
          </a:p>
          <a:p>
            <a:pPr marL="342900" indent="-342900">
              <a:lnSpc>
                <a:spcPct val="90000"/>
              </a:lnSpc>
              <a:buFont typeface="Wingdings 3" panose="05040102010807070707" pitchFamily="18" charset="2"/>
              <a:buChar char=""/>
            </a:pPr>
            <a:endParaRPr lang="en-US" sz="1500" dirty="0">
              <a:solidFill>
                <a:schemeClr val="bg1"/>
              </a:solidFill>
            </a:endParaRPr>
          </a:p>
          <a:p>
            <a:pPr>
              <a:lnSpc>
                <a:spcPct val="90000"/>
              </a:lnSpc>
            </a:pPr>
            <a:r>
              <a:rPr lang="en-US" sz="1500" dirty="0">
                <a:solidFill>
                  <a:schemeClr val="bg1"/>
                </a:solidFill>
              </a:rPr>
              <a:t>All energy storage systems (ESS) shall comply with the applicable provisions of the California Residential code R330, California Electrical Code 706 and all other applicable codes.</a:t>
            </a:r>
          </a:p>
        </p:txBody>
      </p:sp>
      <p:sp>
        <p:nvSpPr>
          <p:cNvPr id="8" name="Slide Number Placeholder 7">
            <a:extLst>
              <a:ext uri="{FF2B5EF4-FFF2-40B4-BE49-F238E27FC236}">
                <a16:creationId xmlns:a16="http://schemas.microsoft.com/office/drawing/2014/main" id="{8F44A959-C2BB-9170-C99C-1A2EDB71B994}"/>
              </a:ext>
            </a:extLst>
          </p:cNvPr>
          <p:cNvSpPr>
            <a:spLocks noGrp="1"/>
          </p:cNvSpPr>
          <p:nvPr>
            <p:ph type="sldNum" sz="quarter" idx="12"/>
          </p:nvPr>
        </p:nvSpPr>
        <p:spPr>
          <a:xfrm>
            <a:off x="10363200" y="5578475"/>
            <a:ext cx="1142245" cy="669925"/>
          </a:xfrm>
        </p:spPr>
        <p:txBody>
          <a:bodyPr vert="horz" lIns="91440" tIns="45720" rIns="91440" bIns="45720" rtlCol="0" anchor="b">
            <a:normAutofit/>
          </a:bodyPr>
          <a:lstStyle/>
          <a:p>
            <a:pPr defTabSz="914400">
              <a:spcAft>
                <a:spcPts val="600"/>
              </a:spcAft>
            </a:pPr>
            <a:fld id="{A49DFD55-3C28-40EF-9E31-A92D2E4017FF}" type="slidenum">
              <a:rPr lang="en-US" sz="3200"/>
              <a:pPr defTabSz="914400">
                <a:spcAft>
                  <a:spcPts val="600"/>
                </a:spcAft>
              </a:pPr>
              <a:t>6</a:t>
            </a:fld>
            <a:endParaRPr lang="en-US" sz="3200"/>
          </a:p>
        </p:txBody>
      </p:sp>
      <p:grpSp>
        <p:nvGrpSpPr>
          <p:cNvPr id="86" name="Group 85">
            <a:extLst>
              <a:ext uri="{FF2B5EF4-FFF2-40B4-BE49-F238E27FC236}">
                <a16:creationId xmlns:a16="http://schemas.microsoft.com/office/drawing/2014/main" id="{13A271B6-83F2-4E87-A6AD-450F042D3D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87" name="Straight Connector 86">
              <a:extLst>
                <a:ext uri="{FF2B5EF4-FFF2-40B4-BE49-F238E27FC236}">
                  <a16:creationId xmlns:a16="http://schemas.microsoft.com/office/drawing/2014/main" id="{9A433C90-9936-4ABD-B763-2CD6C42165C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06D1147B-1DF4-4FA0-9601-3AB638E3BF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89E30F5C-D28E-4B06-847C-1104626FCFA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11B65F81-D52E-422A-BA2A-0E3294D0CD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1" name="Straight Connector 90">
              <a:extLst>
                <a:ext uri="{FF2B5EF4-FFF2-40B4-BE49-F238E27FC236}">
                  <a16:creationId xmlns:a16="http://schemas.microsoft.com/office/drawing/2014/main" id="{3992E9D3-9DB7-4C46-8AFB-E50194C893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03458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F1EDE-5423-435C-B149-87AB1BC22B83}"/>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AF64C29E-DF30-4DC6-AB95-2016F9A703B6}"/>
              </a:ext>
            </a:extLst>
          </p:cNvPr>
          <p:cNvSpPr>
            <a:spLocks noGrp="1"/>
          </p:cNvSpPr>
          <p:nvPr>
            <p:ph type="subTitle" idx="1"/>
          </p:nvPr>
        </p:nvSpPr>
        <p:spPr>
          <a:xfrm>
            <a:off x="684212" y="3843868"/>
            <a:ext cx="2755674" cy="2182464"/>
          </a:xfrm>
        </p:spPr>
        <p:txBody>
          <a:bodyPr numCol="1">
            <a:noAutofit/>
          </a:bodyPr>
          <a:lstStyle/>
          <a:p>
            <a:r>
              <a:rPr lang="en-US" sz="1600" dirty="0">
                <a:solidFill>
                  <a:schemeClr val="bg1"/>
                </a:solidFill>
              </a:rPr>
              <a:t>Created by:</a:t>
            </a:r>
          </a:p>
          <a:p>
            <a:r>
              <a:rPr lang="en-US" sz="1600" dirty="0">
                <a:solidFill>
                  <a:schemeClr val="bg1"/>
                </a:solidFill>
              </a:rPr>
              <a:t>Austin Crowell</a:t>
            </a:r>
          </a:p>
          <a:p>
            <a:r>
              <a:rPr lang="en-US" sz="1600" dirty="0">
                <a:solidFill>
                  <a:schemeClr val="bg1"/>
                </a:solidFill>
              </a:rPr>
              <a:t>Shasta-Cascade ICC Chapter Education Chair</a:t>
            </a:r>
          </a:p>
          <a:p>
            <a:r>
              <a:rPr lang="en-US" sz="1600" dirty="0">
                <a:solidFill>
                  <a:schemeClr val="bg1"/>
                </a:solidFill>
              </a:rPr>
              <a:t>ACrowell@bpr-grp.com</a:t>
            </a:r>
          </a:p>
          <a:p>
            <a:r>
              <a:rPr lang="en-US" sz="1600" dirty="0">
                <a:solidFill>
                  <a:schemeClr val="bg1"/>
                </a:solidFill>
              </a:rPr>
              <a:t>530.264.8493</a:t>
            </a:r>
          </a:p>
          <a:p>
            <a:endParaRPr lang="en-US" sz="1600" dirty="0">
              <a:solidFill>
                <a:schemeClr val="bg1"/>
              </a:solidFill>
            </a:endParaRPr>
          </a:p>
          <a:p>
            <a:endParaRPr lang="en-US" sz="1600" dirty="0"/>
          </a:p>
        </p:txBody>
      </p:sp>
      <p:sp>
        <p:nvSpPr>
          <p:cNvPr id="6" name="Slide Number Placeholder 5">
            <a:extLst>
              <a:ext uri="{FF2B5EF4-FFF2-40B4-BE49-F238E27FC236}">
                <a16:creationId xmlns:a16="http://schemas.microsoft.com/office/drawing/2014/main" id="{4C127D99-645F-4FCF-9573-FDFE2A344FA9}"/>
              </a:ext>
            </a:extLst>
          </p:cNvPr>
          <p:cNvSpPr>
            <a:spLocks noGrp="1"/>
          </p:cNvSpPr>
          <p:nvPr>
            <p:ph type="sldNum" sz="quarter" idx="12"/>
          </p:nvPr>
        </p:nvSpPr>
        <p:spPr/>
        <p:txBody>
          <a:bodyPr/>
          <a:lstStyle/>
          <a:p>
            <a:fld id="{A49DFD55-3C28-40EF-9E31-A92D2E4017FF}" type="slidenum">
              <a:rPr lang="en-US" smtClean="0"/>
              <a:pPr/>
              <a:t>7</a:t>
            </a:fld>
            <a:endParaRPr lang="en-US" dirty="0"/>
          </a:p>
        </p:txBody>
      </p:sp>
      <p:pic>
        <p:nvPicPr>
          <p:cNvPr id="7" name="Picture 6">
            <a:extLst>
              <a:ext uri="{FF2B5EF4-FFF2-40B4-BE49-F238E27FC236}">
                <a16:creationId xmlns:a16="http://schemas.microsoft.com/office/drawing/2014/main" id="{1ACBFD59-F58F-6BE2-793D-8D87BA5A748C}"/>
              </a:ext>
            </a:extLst>
          </p:cNvPr>
          <p:cNvPicPr>
            <a:picLocks noChangeAspect="1"/>
          </p:cNvPicPr>
          <p:nvPr/>
        </p:nvPicPr>
        <p:blipFill>
          <a:blip r:embed="rId3"/>
          <a:srcRect l="-2" t="202" r="2237" b="26"/>
          <a:stretch>
            <a:fillRect/>
          </a:stretch>
        </p:blipFill>
        <p:spPr>
          <a:xfrm>
            <a:off x="154303" y="158940"/>
            <a:ext cx="1235131" cy="1199676"/>
          </a:xfrm>
          <a:prstGeom prst="rect">
            <a:avLst/>
          </a:prstGeom>
          <a:noFill/>
        </p:spPr>
      </p:pic>
      <p:sp>
        <p:nvSpPr>
          <p:cNvPr id="9" name="Subtitle 2">
            <a:extLst>
              <a:ext uri="{FF2B5EF4-FFF2-40B4-BE49-F238E27FC236}">
                <a16:creationId xmlns:a16="http://schemas.microsoft.com/office/drawing/2014/main" id="{1F6CB740-AD50-E9C4-7F6D-D6A5D7BA339C}"/>
              </a:ext>
            </a:extLst>
          </p:cNvPr>
          <p:cNvSpPr txBox="1">
            <a:spLocks/>
          </p:cNvSpPr>
          <p:nvPr/>
        </p:nvSpPr>
        <p:spPr>
          <a:xfrm>
            <a:off x="3518851" y="3843868"/>
            <a:ext cx="3265125" cy="2182464"/>
          </a:xfrm>
          <a:prstGeom prst="rect">
            <a:avLst/>
          </a:prstGeom>
        </p:spPr>
        <p:txBody>
          <a:bodyPr vert="horz" lIns="91440" tIns="45720" rIns="91440" bIns="45720" numCol="1" rtlCol="0" anchor="t">
            <a:noAutofit/>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2100" kern="1200" cap="none">
                <a:solidFill>
                  <a:schemeClr val="bg2">
                    <a:lumMod val="75000"/>
                  </a:schemeClr>
                </a:solidFill>
                <a:effectLst/>
                <a:latin typeface="+mn-lt"/>
                <a:ea typeface="+mn-ea"/>
                <a:cs typeface="+mn-cs"/>
              </a:defRPr>
            </a:lvl1pPr>
            <a:lvl2pPr marL="457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8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9pPr>
          </a:lstStyle>
          <a:p>
            <a:r>
              <a:rPr lang="en-US" sz="1600" dirty="0">
                <a:solidFill>
                  <a:schemeClr val="bg1"/>
                </a:solidFill>
              </a:rPr>
              <a:t>Presented by:</a:t>
            </a:r>
          </a:p>
          <a:p>
            <a:r>
              <a:rPr lang="en-US" sz="1600" dirty="0">
                <a:solidFill>
                  <a:schemeClr val="bg1"/>
                </a:solidFill>
              </a:rPr>
              <a:t>Adam Kingsley </a:t>
            </a:r>
          </a:p>
          <a:p>
            <a:r>
              <a:rPr lang="en-US" sz="1600" dirty="0">
                <a:solidFill>
                  <a:schemeClr val="bg1"/>
                </a:solidFill>
              </a:rPr>
              <a:t>Shasta-Cascade ICC Chapter Treasurer</a:t>
            </a:r>
          </a:p>
          <a:p>
            <a:r>
              <a:rPr lang="en-US" sz="1600" dirty="0">
                <a:solidFill>
                  <a:schemeClr val="bg1"/>
                </a:solidFill>
              </a:rPr>
              <a:t>akingsley@buttecounty.ca.gov</a:t>
            </a:r>
          </a:p>
          <a:p>
            <a:r>
              <a:rPr lang="en-US" sz="1600" dirty="0">
                <a:solidFill>
                  <a:schemeClr val="bg1"/>
                </a:solidFill>
              </a:rPr>
              <a:t>530.552.3658</a:t>
            </a:r>
          </a:p>
          <a:p>
            <a:endParaRPr lang="en-US" sz="1600" dirty="0">
              <a:solidFill>
                <a:schemeClr val="bg1"/>
              </a:solidFill>
            </a:endParaRPr>
          </a:p>
          <a:p>
            <a:endParaRPr lang="en-US" sz="1600" dirty="0"/>
          </a:p>
        </p:txBody>
      </p:sp>
    </p:spTree>
    <p:extLst>
      <p:ext uri="{BB962C8B-B14F-4D97-AF65-F5344CB8AC3E}">
        <p14:creationId xmlns:p14="http://schemas.microsoft.com/office/powerpoint/2010/main" val="1969787568"/>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DE3176-A15D-46A3-BDDB-64A0D73632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9168DCE-134F-4610-A6AA-88CEBE8D71D2}">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CABF691C-888B-4061-8A6F-D5CE84A0254B}">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Slice</Template>
  <TotalTime>101</TotalTime>
  <Words>702</Words>
  <Application>Microsoft Office PowerPoint</Application>
  <PresentationFormat>Widescreen</PresentationFormat>
  <Paragraphs>83</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Arial</vt:lpstr>
      <vt:lpstr>Calibri</vt:lpstr>
      <vt:lpstr>Century Gothic</vt:lpstr>
      <vt:lpstr>Wingdings 3</vt:lpstr>
      <vt:lpstr>Slice</vt:lpstr>
      <vt:lpstr>Residential Energy storage systems CRC R330</vt:lpstr>
      <vt:lpstr>AGENDA</vt:lpstr>
      <vt:lpstr>What is an energy storage system?</vt:lpstr>
      <vt:lpstr>Where can an ESS be installed?</vt:lpstr>
      <vt:lpstr>How large of an ESS system can be installed?</vt:lpstr>
      <vt:lpstr>Additional safety features.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Austin Crowell</dc:creator>
  <cp:lastModifiedBy>Austin Crowell</cp:lastModifiedBy>
  <cp:revision>2</cp:revision>
  <dcterms:created xsi:type="dcterms:W3CDTF">2026-06-26T23:01:29Z</dcterms:created>
  <dcterms:modified xsi:type="dcterms:W3CDTF">2026-06-27T00:43:04Z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